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376" r:id="rId3"/>
    <p:sldId id="375" r:id="rId4"/>
    <p:sldId id="378" r:id="rId5"/>
    <p:sldId id="377" r:id="rId6"/>
    <p:sldId id="380" r:id="rId7"/>
    <p:sldId id="388" r:id="rId8"/>
    <p:sldId id="383" r:id="rId9"/>
    <p:sldId id="384" r:id="rId10"/>
    <p:sldId id="382" r:id="rId11"/>
    <p:sldId id="387" r:id="rId12"/>
    <p:sldId id="386" r:id="rId13"/>
    <p:sldId id="397" r:id="rId14"/>
    <p:sldId id="389" r:id="rId15"/>
    <p:sldId id="390" r:id="rId16"/>
    <p:sldId id="396" r:id="rId17"/>
    <p:sldId id="392" r:id="rId18"/>
    <p:sldId id="391" r:id="rId19"/>
    <p:sldId id="393" r:id="rId20"/>
    <p:sldId id="395" r:id="rId21"/>
    <p:sldId id="394" r:id="rId22"/>
    <p:sldId id="308" r:id="rId23"/>
    <p:sldId id="276" r:id="rId24"/>
    <p:sldId id="32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4" d="100"/>
        <a:sy n="34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C62446-1C56-4D44-90F6-249750793855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860AE89-AADA-42C7-98DC-75C06F7A7A23}">
      <dgm:prSet/>
      <dgm:spPr/>
      <dgm:t>
        <a:bodyPr/>
        <a:lstStyle/>
        <a:p>
          <a:r>
            <a:rPr lang="en-US"/>
            <a:t>Athabasca Chipewyan First Nation (ACFN) online series for entrepreneurs, artisans and craftspersons </a:t>
          </a:r>
        </a:p>
      </dgm:t>
    </dgm:pt>
    <dgm:pt modelId="{198C0823-7C0D-43DB-911B-B37FC56002BB}" type="parTrans" cxnId="{4EAD4418-BFCC-4881-B3F0-5C2DAAD7A6EF}">
      <dgm:prSet/>
      <dgm:spPr/>
      <dgm:t>
        <a:bodyPr/>
        <a:lstStyle/>
        <a:p>
          <a:endParaRPr lang="en-US"/>
        </a:p>
      </dgm:t>
    </dgm:pt>
    <dgm:pt modelId="{B69654A1-17B5-4D83-805D-F19633A2BB06}" type="sibTrans" cxnId="{4EAD4418-BFCC-4881-B3F0-5C2DAAD7A6EF}">
      <dgm:prSet/>
      <dgm:spPr/>
      <dgm:t>
        <a:bodyPr/>
        <a:lstStyle/>
        <a:p>
          <a:endParaRPr lang="en-US"/>
        </a:p>
      </dgm:t>
    </dgm:pt>
    <dgm:pt modelId="{9B06F815-DB2B-4E85-88BC-004D19F8A670}">
      <dgm:prSet/>
      <dgm:spPr/>
      <dgm:t>
        <a:bodyPr/>
        <a:lstStyle/>
        <a:p>
          <a:r>
            <a:rPr lang="en-US"/>
            <a:t>Transforming skills into business opportunities</a:t>
          </a:r>
        </a:p>
      </dgm:t>
    </dgm:pt>
    <dgm:pt modelId="{24B43647-2887-44AB-826E-7AE8BA52854D}" type="parTrans" cxnId="{B12DEF05-D636-4272-9263-85F81EE8355B}">
      <dgm:prSet/>
      <dgm:spPr/>
      <dgm:t>
        <a:bodyPr/>
        <a:lstStyle/>
        <a:p>
          <a:endParaRPr lang="en-US"/>
        </a:p>
      </dgm:t>
    </dgm:pt>
    <dgm:pt modelId="{DA3CBC18-D59D-4726-8A73-CE31CBC5C91C}" type="sibTrans" cxnId="{B12DEF05-D636-4272-9263-85F81EE8355B}">
      <dgm:prSet/>
      <dgm:spPr/>
      <dgm:t>
        <a:bodyPr/>
        <a:lstStyle/>
        <a:p>
          <a:endParaRPr lang="en-US"/>
        </a:p>
      </dgm:t>
    </dgm:pt>
    <dgm:pt modelId="{53EAF254-3488-4EF3-A8B9-7F0B883F2B85}">
      <dgm:prSet/>
      <dgm:spPr/>
      <dgm:t>
        <a:bodyPr/>
        <a:lstStyle/>
        <a:p>
          <a:r>
            <a:rPr lang="en-US"/>
            <a:t>Participants include:</a:t>
          </a:r>
        </a:p>
      </dgm:t>
    </dgm:pt>
    <dgm:pt modelId="{E95CD6FA-6CBD-4093-800C-3644BAB77612}" type="parTrans" cxnId="{AD842794-BC31-4852-A272-128081CE0445}">
      <dgm:prSet/>
      <dgm:spPr/>
      <dgm:t>
        <a:bodyPr/>
        <a:lstStyle/>
        <a:p>
          <a:endParaRPr lang="en-US"/>
        </a:p>
      </dgm:t>
    </dgm:pt>
    <dgm:pt modelId="{5E004255-3710-4408-A92D-A31CC3BCF2A9}" type="sibTrans" cxnId="{AD842794-BC31-4852-A272-128081CE0445}">
      <dgm:prSet/>
      <dgm:spPr/>
      <dgm:t>
        <a:bodyPr/>
        <a:lstStyle/>
        <a:p>
          <a:endParaRPr lang="en-US"/>
        </a:p>
      </dgm:t>
    </dgm:pt>
    <dgm:pt modelId="{5BD6E943-F590-4FDB-92A5-8B99BB2E6D60}">
      <dgm:prSet/>
      <dgm:spPr/>
      <dgm:t>
        <a:bodyPr/>
        <a:lstStyle/>
        <a:p>
          <a:r>
            <a:rPr lang="en-US"/>
            <a:t>Community members interest in entrepreneurship</a:t>
          </a:r>
        </a:p>
      </dgm:t>
    </dgm:pt>
    <dgm:pt modelId="{C6189224-EDEF-414C-BC0B-478E3119F19D}" type="parTrans" cxnId="{0CF3D486-78E1-4991-9AFF-C3EAADC10773}">
      <dgm:prSet/>
      <dgm:spPr/>
      <dgm:t>
        <a:bodyPr/>
        <a:lstStyle/>
        <a:p>
          <a:endParaRPr lang="en-US"/>
        </a:p>
      </dgm:t>
    </dgm:pt>
    <dgm:pt modelId="{E8D51B30-B016-487D-9F78-A10A0C1FE66C}" type="sibTrans" cxnId="{0CF3D486-78E1-4991-9AFF-C3EAADC10773}">
      <dgm:prSet/>
      <dgm:spPr/>
      <dgm:t>
        <a:bodyPr/>
        <a:lstStyle/>
        <a:p>
          <a:endParaRPr lang="en-US"/>
        </a:p>
      </dgm:t>
    </dgm:pt>
    <dgm:pt modelId="{EF69DB55-811E-4167-A6A4-34EC982441A7}">
      <dgm:prSet/>
      <dgm:spPr/>
      <dgm:t>
        <a:bodyPr/>
        <a:lstStyle/>
        <a:p>
          <a:r>
            <a:rPr lang="en-US"/>
            <a:t>Students and new grads interest in entrepreneurship</a:t>
          </a:r>
        </a:p>
      </dgm:t>
    </dgm:pt>
    <dgm:pt modelId="{7C5B7B17-3584-4268-8BD9-E9019B113A22}" type="parTrans" cxnId="{C539372F-6615-4835-B786-3327F09E719F}">
      <dgm:prSet/>
      <dgm:spPr/>
      <dgm:t>
        <a:bodyPr/>
        <a:lstStyle/>
        <a:p>
          <a:endParaRPr lang="en-US"/>
        </a:p>
      </dgm:t>
    </dgm:pt>
    <dgm:pt modelId="{E472F16A-4C93-48AB-8186-E69A67554306}" type="sibTrans" cxnId="{C539372F-6615-4835-B786-3327F09E719F}">
      <dgm:prSet/>
      <dgm:spPr/>
      <dgm:t>
        <a:bodyPr/>
        <a:lstStyle/>
        <a:p>
          <a:endParaRPr lang="en-US"/>
        </a:p>
      </dgm:t>
    </dgm:pt>
    <dgm:pt modelId="{C4D40901-83C0-4BD5-8CF1-249C735EF798}" type="pres">
      <dgm:prSet presAssocID="{82C62446-1C56-4D44-90F6-249750793855}" presName="outerComposite" presStyleCnt="0">
        <dgm:presLayoutVars>
          <dgm:chMax val="5"/>
          <dgm:dir/>
          <dgm:resizeHandles val="exact"/>
        </dgm:presLayoutVars>
      </dgm:prSet>
      <dgm:spPr/>
    </dgm:pt>
    <dgm:pt modelId="{D4B981BF-F86B-487B-B95A-106CD19ED627}" type="pres">
      <dgm:prSet presAssocID="{82C62446-1C56-4D44-90F6-249750793855}" presName="dummyMaxCanvas" presStyleCnt="0">
        <dgm:presLayoutVars/>
      </dgm:prSet>
      <dgm:spPr/>
    </dgm:pt>
    <dgm:pt modelId="{A193FAB5-2961-4088-AD0B-02A5B9F3A8EE}" type="pres">
      <dgm:prSet presAssocID="{82C62446-1C56-4D44-90F6-249750793855}" presName="ThreeNodes_1" presStyleLbl="node1" presStyleIdx="0" presStyleCnt="3">
        <dgm:presLayoutVars>
          <dgm:bulletEnabled val="1"/>
        </dgm:presLayoutVars>
      </dgm:prSet>
      <dgm:spPr/>
    </dgm:pt>
    <dgm:pt modelId="{7B38551C-3F5D-4E7E-8B89-6A0042EB062F}" type="pres">
      <dgm:prSet presAssocID="{82C62446-1C56-4D44-90F6-249750793855}" presName="ThreeNodes_2" presStyleLbl="node1" presStyleIdx="1" presStyleCnt="3">
        <dgm:presLayoutVars>
          <dgm:bulletEnabled val="1"/>
        </dgm:presLayoutVars>
      </dgm:prSet>
      <dgm:spPr/>
    </dgm:pt>
    <dgm:pt modelId="{4999BE90-1B71-429F-9924-202D6C55E1C0}" type="pres">
      <dgm:prSet presAssocID="{82C62446-1C56-4D44-90F6-249750793855}" presName="ThreeNodes_3" presStyleLbl="node1" presStyleIdx="2" presStyleCnt="3">
        <dgm:presLayoutVars>
          <dgm:bulletEnabled val="1"/>
        </dgm:presLayoutVars>
      </dgm:prSet>
      <dgm:spPr/>
    </dgm:pt>
    <dgm:pt modelId="{CCA09973-3E7E-45AB-A46C-990F0A863102}" type="pres">
      <dgm:prSet presAssocID="{82C62446-1C56-4D44-90F6-249750793855}" presName="ThreeConn_1-2" presStyleLbl="fgAccFollowNode1" presStyleIdx="0" presStyleCnt="2">
        <dgm:presLayoutVars>
          <dgm:bulletEnabled val="1"/>
        </dgm:presLayoutVars>
      </dgm:prSet>
      <dgm:spPr/>
    </dgm:pt>
    <dgm:pt modelId="{735247C0-79AF-4FDD-B419-EE367F971AF5}" type="pres">
      <dgm:prSet presAssocID="{82C62446-1C56-4D44-90F6-249750793855}" presName="ThreeConn_2-3" presStyleLbl="fgAccFollowNode1" presStyleIdx="1" presStyleCnt="2">
        <dgm:presLayoutVars>
          <dgm:bulletEnabled val="1"/>
        </dgm:presLayoutVars>
      </dgm:prSet>
      <dgm:spPr/>
    </dgm:pt>
    <dgm:pt modelId="{8AC55554-2027-4FF1-A8CB-09B7812152D0}" type="pres">
      <dgm:prSet presAssocID="{82C62446-1C56-4D44-90F6-249750793855}" presName="ThreeNodes_1_text" presStyleLbl="node1" presStyleIdx="2" presStyleCnt="3">
        <dgm:presLayoutVars>
          <dgm:bulletEnabled val="1"/>
        </dgm:presLayoutVars>
      </dgm:prSet>
      <dgm:spPr/>
    </dgm:pt>
    <dgm:pt modelId="{12513795-112C-4DAB-99F5-FC7DD5519B30}" type="pres">
      <dgm:prSet presAssocID="{82C62446-1C56-4D44-90F6-249750793855}" presName="ThreeNodes_2_text" presStyleLbl="node1" presStyleIdx="2" presStyleCnt="3">
        <dgm:presLayoutVars>
          <dgm:bulletEnabled val="1"/>
        </dgm:presLayoutVars>
      </dgm:prSet>
      <dgm:spPr/>
    </dgm:pt>
    <dgm:pt modelId="{3FF511DA-0DDD-4F6D-B0E9-79E9A41E30DC}" type="pres">
      <dgm:prSet presAssocID="{82C62446-1C56-4D44-90F6-24975079385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B12DEF05-D636-4272-9263-85F81EE8355B}" srcId="{82C62446-1C56-4D44-90F6-249750793855}" destId="{9B06F815-DB2B-4E85-88BC-004D19F8A670}" srcOrd="1" destOrd="0" parTransId="{24B43647-2887-44AB-826E-7AE8BA52854D}" sibTransId="{DA3CBC18-D59D-4726-8A73-CE31CBC5C91C}"/>
    <dgm:cxn modelId="{FE0E5009-5C78-4CCE-B433-B42E5ADBCA3E}" type="presOf" srcId="{82C62446-1C56-4D44-90F6-249750793855}" destId="{C4D40901-83C0-4BD5-8CF1-249C735EF798}" srcOrd="0" destOrd="0" presId="urn:microsoft.com/office/officeart/2005/8/layout/vProcess5"/>
    <dgm:cxn modelId="{4EAD4418-BFCC-4881-B3F0-5C2DAAD7A6EF}" srcId="{82C62446-1C56-4D44-90F6-249750793855}" destId="{8860AE89-AADA-42C7-98DC-75C06F7A7A23}" srcOrd="0" destOrd="0" parTransId="{198C0823-7C0D-43DB-911B-B37FC56002BB}" sibTransId="{B69654A1-17B5-4D83-805D-F19633A2BB06}"/>
    <dgm:cxn modelId="{C539372F-6615-4835-B786-3327F09E719F}" srcId="{53EAF254-3488-4EF3-A8B9-7F0B883F2B85}" destId="{EF69DB55-811E-4167-A6A4-34EC982441A7}" srcOrd="1" destOrd="0" parTransId="{7C5B7B17-3584-4268-8BD9-E9019B113A22}" sibTransId="{E472F16A-4C93-48AB-8186-E69A67554306}"/>
    <dgm:cxn modelId="{2645B336-838A-47D4-945C-4D25A8878979}" type="presOf" srcId="{5BD6E943-F590-4FDB-92A5-8B99BB2E6D60}" destId="{4999BE90-1B71-429F-9924-202D6C55E1C0}" srcOrd="0" destOrd="1" presId="urn:microsoft.com/office/officeart/2005/8/layout/vProcess5"/>
    <dgm:cxn modelId="{9F7D2E79-464E-43D1-B954-5F469408DB60}" type="presOf" srcId="{9B06F815-DB2B-4E85-88BC-004D19F8A670}" destId="{7B38551C-3F5D-4E7E-8B89-6A0042EB062F}" srcOrd="0" destOrd="0" presId="urn:microsoft.com/office/officeart/2005/8/layout/vProcess5"/>
    <dgm:cxn modelId="{9F83F97D-CCDD-4AE8-909D-3ECD069DF4CB}" type="presOf" srcId="{DA3CBC18-D59D-4726-8A73-CE31CBC5C91C}" destId="{735247C0-79AF-4FDD-B419-EE367F971AF5}" srcOrd="0" destOrd="0" presId="urn:microsoft.com/office/officeart/2005/8/layout/vProcess5"/>
    <dgm:cxn modelId="{0CF3D486-78E1-4991-9AFF-C3EAADC10773}" srcId="{53EAF254-3488-4EF3-A8B9-7F0B883F2B85}" destId="{5BD6E943-F590-4FDB-92A5-8B99BB2E6D60}" srcOrd="0" destOrd="0" parTransId="{C6189224-EDEF-414C-BC0B-478E3119F19D}" sibTransId="{E8D51B30-B016-487D-9F78-A10A0C1FE66C}"/>
    <dgm:cxn modelId="{7146CF8B-3EF5-49EE-B888-A6A112399C24}" type="presOf" srcId="{5BD6E943-F590-4FDB-92A5-8B99BB2E6D60}" destId="{3FF511DA-0DDD-4F6D-B0E9-79E9A41E30DC}" srcOrd="1" destOrd="1" presId="urn:microsoft.com/office/officeart/2005/8/layout/vProcess5"/>
    <dgm:cxn modelId="{AD842794-BC31-4852-A272-128081CE0445}" srcId="{82C62446-1C56-4D44-90F6-249750793855}" destId="{53EAF254-3488-4EF3-A8B9-7F0B883F2B85}" srcOrd="2" destOrd="0" parTransId="{E95CD6FA-6CBD-4093-800C-3644BAB77612}" sibTransId="{5E004255-3710-4408-A92D-A31CC3BCF2A9}"/>
    <dgm:cxn modelId="{E11548A2-C132-475F-9189-0CF978BF23F4}" type="presOf" srcId="{EF69DB55-811E-4167-A6A4-34EC982441A7}" destId="{3FF511DA-0DDD-4F6D-B0E9-79E9A41E30DC}" srcOrd="1" destOrd="2" presId="urn:microsoft.com/office/officeart/2005/8/layout/vProcess5"/>
    <dgm:cxn modelId="{1F8948A7-A4A0-4AE6-9D4D-2A2B88653D37}" type="presOf" srcId="{8860AE89-AADA-42C7-98DC-75C06F7A7A23}" destId="{8AC55554-2027-4FF1-A8CB-09B7812152D0}" srcOrd="1" destOrd="0" presId="urn:microsoft.com/office/officeart/2005/8/layout/vProcess5"/>
    <dgm:cxn modelId="{CB1F9CAB-F99A-4D0E-BF8E-D69B548390A3}" type="presOf" srcId="{9B06F815-DB2B-4E85-88BC-004D19F8A670}" destId="{12513795-112C-4DAB-99F5-FC7DD5519B30}" srcOrd="1" destOrd="0" presId="urn:microsoft.com/office/officeart/2005/8/layout/vProcess5"/>
    <dgm:cxn modelId="{DC3B63B9-25FA-4A14-9492-C9D76561BA83}" type="presOf" srcId="{8860AE89-AADA-42C7-98DC-75C06F7A7A23}" destId="{A193FAB5-2961-4088-AD0B-02A5B9F3A8EE}" srcOrd="0" destOrd="0" presId="urn:microsoft.com/office/officeart/2005/8/layout/vProcess5"/>
    <dgm:cxn modelId="{4E7375BF-503E-409C-8348-EB23782282CC}" type="presOf" srcId="{53EAF254-3488-4EF3-A8B9-7F0B883F2B85}" destId="{4999BE90-1B71-429F-9924-202D6C55E1C0}" srcOrd="0" destOrd="0" presId="urn:microsoft.com/office/officeart/2005/8/layout/vProcess5"/>
    <dgm:cxn modelId="{FDBD74EE-EC64-4CB8-9A0C-3F08330922BA}" type="presOf" srcId="{B69654A1-17B5-4D83-805D-F19633A2BB06}" destId="{CCA09973-3E7E-45AB-A46C-990F0A863102}" srcOrd="0" destOrd="0" presId="urn:microsoft.com/office/officeart/2005/8/layout/vProcess5"/>
    <dgm:cxn modelId="{445231FE-19D0-4521-A7D8-5F2D4F0CC0C7}" type="presOf" srcId="{EF69DB55-811E-4167-A6A4-34EC982441A7}" destId="{4999BE90-1B71-429F-9924-202D6C55E1C0}" srcOrd="0" destOrd="2" presId="urn:microsoft.com/office/officeart/2005/8/layout/vProcess5"/>
    <dgm:cxn modelId="{30B4A3FF-70C5-451B-A6C5-644C93FFB1D3}" type="presOf" srcId="{53EAF254-3488-4EF3-A8B9-7F0B883F2B85}" destId="{3FF511DA-0DDD-4F6D-B0E9-79E9A41E30DC}" srcOrd="1" destOrd="0" presId="urn:microsoft.com/office/officeart/2005/8/layout/vProcess5"/>
    <dgm:cxn modelId="{43F67CBC-93D8-4743-B5A0-AAAE7083B532}" type="presParOf" srcId="{C4D40901-83C0-4BD5-8CF1-249C735EF798}" destId="{D4B981BF-F86B-487B-B95A-106CD19ED627}" srcOrd="0" destOrd="0" presId="urn:microsoft.com/office/officeart/2005/8/layout/vProcess5"/>
    <dgm:cxn modelId="{64A27298-8EE9-4FB3-8852-C21D2B2A166E}" type="presParOf" srcId="{C4D40901-83C0-4BD5-8CF1-249C735EF798}" destId="{A193FAB5-2961-4088-AD0B-02A5B9F3A8EE}" srcOrd="1" destOrd="0" presId="urn:microsoft.com/office/officeart/2005/8/layout/vProcess5"/>
    <dgm:cxn modelId="{E11E052B-4C41-4F7D-AE30-C17A9D904AC2}" type="presParOf" srcId="{C4D40901-83C0-4BD5-8CF1-249C735EF798}" destId="{7B38551C-3F5D-4E7E-8B89-6A0042EB062F}" srcOrd="2" destOrd="0" presId="urn:microsoft.com/office/officeart/2005/8/layout/vProcess5"/>
    <dgm:cxn modelId="{EECCDCBB-F256-435B-807D-DEE72D4689A7}" type="presParOf" srcId="{C4D40901-83C0-4BD5-8CF1-249C735EF798}" destId="{4999BE90-1B71-429F-9924-202D6C55E1C0}" srcOrd="3" destOrd="0" presId="urn:microsoft.com/office/officeart/2005/8/layout/vProcess5"/>
    <dgm:cxn modelId="{7C2CFEB8-AA09-43F3-88C9-22CB41217CAB}" type="presParOf" srcId="{C4D40901-83C0-4BD5-8CF1-249C735EF798}" destId="{CCA09973-3E7E-45AB-A46C-990F0A863102}" srcOrd="4" destOrd="0" presId="urn:microsoft.com/office/officeart/2005/8/layout/vProcess5"/>
    <dgm:cxn modelId="{EC53D448-5CCE-4D48-8E57-472C95D6C8B0}" type="presParOf" srcId="{C4D40901-83C0-4BD5-8CF1-249C735EF798}" destId="{735247C0-79AF-4FDD-B419-EE367F971AF5}" srcOrd="5" destOrd="0" presId="urn:microsoft.com/office/officeart/2005/8/layout/vProcess5"/>
    <dgm:cxn modelId="{312072B6-21FB-4723-BEEB-ECB92467B400}" type="presParOf" srcId="{C4D40901-83C0-4BD5-8CF1-249C735EF798}" destId="{8AC55554-2027-4FF1-A8CB-09B7812152D0}" srcOrd="6" destOrd="0" presId="urn:microsoft.com/office/officeart/2005/8/layout/vProcess5"/>
    <dgm:cxn modelId="{8806FB8E-439C-45CA-91B4-77D22653E6F5}" type="presParOf" srcId="{C4D40901-83C0-4BD5-8CF1-249C735EF798}" destId="{12513795-112C-4DAB-99F5-FC7DD5519B30}" srcOrd="7" destOrd="0" presId="urn:microsoft.com/office/officeart/2005/8/layout/vProcess5"/>
    <dgm:cxn modelId="{0B182B8D-07A8-44CB-A6AE-B5C934D7B95B}" type="presParOf" srcId="{C4D40901-83C0-4BD5-8CF1-249C735EF798}" destId="{3FF511DA-0DDD-4F6D-B0E9-79E9A41E30D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830E32-63AB-46EC-AF34-BF6AB38517A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792EE11-A7CE-4BD9-8466-172FE379A236}">
      <dgm:prSet/>
      <dgm:spPr/>
      <dgm:t>
        <a:bodyPr/>
        <a:lstStyle/>
        <a:p>
          <a:r>
            <a:rPr lang="en-US"/>
            <a:t>active participation session</a:t>
          </a:r>
        </a:p>
      </dgm:t>
    </dgm:pt>
    <dgm:pt modelId="{41B7A41F-37DF-4890-85E5-EFA439558FCB}" type="parTrans" cxnId="{64F75BE5-5172-4781-A894-5570A0550C51}">
      <dgm:prSet/>
      <dgm:spPr/>
      <dgm:t>
        <a:bodyPr/>
        <a:lstStyle/>
        <a:p>
          <a:endParaRPr lang="en-US"/>
        </a:p>
      </dgm:t>
    </dgm:pt>
    <dgm:pt modelId="{C416950C-A243-4712-B15D-38A457D013B9}" type="sibTrans" cxnId="{64F75BE5-5172-4781-A894-5570A0550C51}">
      <dgm:prSet/>
      <dgm:spPr/>
      <dgm:t>
        <a:bodyPr/>
        <a:lstStyle/>
        <a:p>
          <a:endParaRPr lang="en-US"/>
        </a:p>
      </dgm:t>
    </dgm:pt>
    <dgm:pt modelId="{4020D669-8145-421B-93D1-330E3079151C}">
      <dgm:prSet/>
      <dgm:spPr/>
      <dgm:t>
        <a:bodyPr/>
        <a:lstStyle/>
        <a:p>
          <a:r>
            <a:rPr lang="en-US"/>
            <a:t>share ideas and learn from one another</a:t>
          </a:r>
        </a:p>
      </dgm:t>
    </dgm:pt>
    <dgm:pt modelId="{0858AA12-746A-4535-A87E-6B6FFEFE6A58}" type="parTrans" cxnId="{085F6ABF-AEF8-4D06-A998-7FE867A87E09}">
      <dgm:prSet/>
      <dgm:spPr/>
      <dgm:t>
        <a:bodyPr/>
        <a:lstStyle/>
        <a:p>
          <a:endParaRPr lang="en-US"/>
        </a:p>
      </dgm:t>
    </dgm:pt>
    <dgm:pt modelId="{05DFE5F7-7192-4CEC-AFED-9DC662CC9099}" type="sibTrans" cxnId="{085F6ABF-AEF8-4D06-A998-7FE867A87E09}">
      <dgm:prSet/>
      <dgm:spPr/>
      <dgm:t>
        <a:bodyPr/>
        <a:lstStyle/>
        <a:p>
          <a:endParaRPr lang="en-US"/>
        </a:p>
      </dgm:t>
    </dgm:pt>
    <dgm:pt modelId="{152AE0CF-4AA3-498A-A7DF-62893086135A}" type="pres">
      <dgm:prSet presAssocID="{45830E32-63AB-46EC-AF34-BF6AB38517AD}" presName="root" presStyleCnt="0">
        <dgm:presLayoutVars>
          <dgm:dir/>
          <dgm:resizeHandles val="exact"/>
        </dgm:presLayoutVars>
      </dgm:prSet>
      <dgm:spPr/>
    </dgm:pt>
    <dgm:pt modelId="{0D16E633-886E-42BD-B955-0E0251B56A85}" type="pres">
      <dgm:prSet presAssocID="{7792EE11-A7CE-4BD9-8466-172FE379A236}" presName="compNode" presStyleCnt="0"/>
      <dgm:spPr/>
    </dgm:pt>
    <dgm:pt modelId="{CA59B020-4F64-4D6B-903C-47E248985704}" type="pres">
      <dgm:prSet presAssocID="{7792EE11-A7CE-4BD9-8466-172FE379A23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B177F164-AB36-4E44-8268-74195FB1B0CD}" type="pres">
      <dgm:prSet presAssocID="{7792EE11-A7CE-4BD9-8466-172FE379A236}" presName="spaceRect" presStyleCnt="0"/>
      <dgm:spPr/>
    </dgm:pt>
    <dgm:pt modelId="{3B997F6D-B7E3-4D29-A1CD-A88C497B54B9}" type="pres">
      <dgm:prSet presAssocID="{7792EE11-A7CE-4BD9-8466-172FE379A236}" presName="textRect" presStyleLbl="revTx" presStyleIdx="0" presStyleCnt="2">
        <dgm:presLayoutVars>
          <dgm:chMax val="1"/>
          <dgm:chPref val="1"/>
        </dgm:presLayoutVars>
      </dgm:prSet>
      <dgm:spPr/>
    </dgm:pt>
    <dgm:pt modelId="{DD6DB4BB-6BBB-4F52-A0AD-A75DCA8B791F}" type="pres">
      <dgm:prSet presAssocID="{C416950C-A243-4712-B15D-38A457D013B9}" presName="sibTrans" presStyleCnt="0"/>
      <dgm:spPr/>
    </dgm:pt>
    <dgm:pt modelId="{262487F3-4255-4B73-BC05-D5FACC11E8D4}" type="pres">
      <dgm:prSet presAssocID="{4020D669-8145-421B-93D1-330E3079151C}" presName="compNode" presStyleCnt="0"/>
      <dgm:spPr/>
    </dgm:pt>
    <dgm:pt modelId="{8BCDF7C6-EA6B-4360-9FC6-2B4FDC7DE39A}" type="pres">
      <dgm:prSet presAssocID="{4020D669-8145-421B-93D1-330E3079151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A6622FB5-CBDB-474F-A34C-7D188A182F60}" type="pres">
      <dgm:prSet presAssocID="{4020D669-8145-421B-93D1-330E3079151C}" presName="spaceRect" presStyleCnt="0"/>
      <dgm:spPr/>
    </dgm:pt>
    <dgm:pt modelId="{99A73F78-FD36-4181-8456-D2D8C58E576A}" type="pres">
      <dgm:prSet presAssocID="{4020D669-8145-421B-93D1-330E3079151C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973CFA96-F3D3-4888-BBA9-5F16A91370B5}" type="presOf" srcId="{45830E32-63AB-46EC-AF34-BF6AB38517AD}" destId="{152AE0CF-4AA3-498A-A7DF-62893086135A}" srcOrd="0" destOrd="0" presId="urn:microsoft.com/office/officeart/2018/2/layout/IconLabelList"/>
    <dgm:cxn modelId="{7F552E9E-AA51-475B-9353-2030D78B7F8C}" type="presOf" srcId="{4020D669-8145-421B-93D1-330E3079151C}" destId="{99A73F78-FD36-4181-8456-D2D8C58E576A}" srcOrd="0" destOrd="0" presId="urn:microsoft.com/office/officeart/2018/2/layout/IconLabelList"/>
    <dgm:cxn modelId="{E1DE68BE-05D4-4CFA-8AA5-C45800A58888}" type="presOf" srcId="{7792EE11-A7CE-4BD9-8466-172FE379A236}" destId="{3B997F6D-B7E3-4D29-A1CD-A88C497B54B9}" srcOrd="0" destOrd="0" presId="urn:microsoft.com/office/officeart/2018/2/layout/IconLabelList"/>
    <dgm:cxn modelId="{085F6ABF-AEF8-4D06-A998-7FE867A87E09}" srcId="{45830E32-63AB-46EC-AF34-BF6AB38517AD}" destId="{4020D669-8145-421B-93D1-330E3079151C}" srcOrd="1" destOrd="0" parTransId="{0858AA12-746A-4535-A87E-6B6FFEFE6A58}" sibTransId="{05DFE5F7-7192-4CEC-AFED-9DC662CC9099}"/>
    <dgm:cxn modelId="{64F75BE5-5172-4781-A894-5570A0550C51}" srcId="{45830E32-63AB-46EC-AF34-BF6AB38517AD}" destId="{7792EE11-A7CE-4BD9-8466-172FE379A236}" srcOrd="0" destOrd="0" parTransId="{41B7A41F-37DF-4890-85E5-EFA439558FCB}" sibTransId="{C416950C-A243-4712-B15D-38A457D013B9}"/>
    <dgm:cxn modelId="{ED49533E-63CA-4710-B69C-3166B3F8474E}" type="presParOf" srcId="{152AE0CF-4AA3-498A-A7DF-62893086135A}" destId="{0D16E633-886E-42BD-B955-0E0251B56A85}" srcOrd="0" destOrd="0" presId="urn:microsoft.com/office/officeart/2018/2/layout/IconLabelList"/>
    <dgm:cxn modelId="{697B9857-01AE-47AD-8325-59B2CAFB6B4A}" type="presParOf" srcId="{0D16E633-886E-42BD-B955-0E0251B56A85}" destId="{CA59B020-4F64-4D6B-903C-47E248985704}" srcOrd="0" destOrd="0" presId="urn:microsoft.com/office/officeart/2018/2/layout/IconLabelList"/>
    <dgm:cxn modelId="{2DDF050B-C55B-4EDA-8D54-699DF7839A68}" type="presParOf" srcId="{0D16E633-886E-42BD-B955-0E0251B56A85}" destId="{B177F164-AB36-4E44-8268-74195FB1B0CD}" srcOrd="1" destOrd="0" presId="urn:microsoft.com/office/officeart/2018/2/layout/IconLabelList"/>
    <dgm:cxn modelId="{96078833-55F3-4517-AB2A-41F21C5722DB}" type="presParOf" srcId="{0D16E633-886E-42BD-B955-0E0251B56A85}" destId="{3B997F6D-B7E3-4D29-A1CD-A88C497B54B9}" srcOrd="2" destOrd="0" presId="urn:microsoft.com/office/officeart/2018/2/layout/IconLabelList"/>
    <dgm:cxn modelId="{C2490E1D-E2E6-40B6-BFF0-28E64F41AC1E}" type="presParOf" srcId="{152AE0CF-4AA3-498A-A7DF-62893086135A}" destId="{DD6DB4BB-6BBB-4F52-A0AD-A75DCA8B791F}" srcOrd="1" destOrd="0" presId="urn:microsoft.com/office/officeart/2018/2/layout/IconLabelList"/>
    <dgm:cxn modelId="{FF9B0E27-3C3F-4121-B856-0E79B06BD1C7}" type="presParOf" srcId="{152AE0CF-4AA3-498A-A7DF-62893086135A}" destId="{262487F3-4255-4B73-BC05-D5FACC11E8D4}" srcOrd="2" destOrd="0" presId="urn:microsoft.com/office/officeart/2018/2/layout/IconLabelList"/>
    <dgm:cxn modelId="{F52DE87B-236F-46D7-956C-74BE5D5C72EC}" type="presParOf" srcId="{262487F3-4255-4B73-BC05-D5FACC11E8D4}" destId="{8BCDF7C6-EA6B-4360-9FC6-2B4FDC7DE39A}" srcOrd="0" destOrd="0" presId="urn:microsoft.com/office/officeart/2018/2/layout/IconLabelList"/>
    <dgm:cxn modelId="{9FA15781-7056-43F2-B850-DDBB782DB6D4}" type="presParOf" srcId="{262487F3-4255-4B73-BC05-D5FACC11E8D4}" destId="{A6622FB5-CBDB-474F-A34C-7D188A182F60}" srcOrd="1" destOrd="0" presId="urn:microsoft.com/office/officeart/2018/2/layout/IconLabelList"/>
    <dgm:cxn modelId="{E85FED02-6AAF-440E-A4DA-0F2FB4748548}" type="presParOf" srcId="{262487F3-4255-4B73-BC05-D5FACC11E8D4}" destId="{99A73F78-FD36-4181-8456-D2D8C58E576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80BB1E-E5E0-4343-AD46-83E72070FD1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DB18D41-07F3-4DC7-BAD0-E23C9106CA72}">
      <dgm:prSet/>
      <dgm:spPr/>
      <dgm:t>
        <a:bodyPr/>
        <a:lstStyle/>
        <a:p>
          <a:r>
            <a:rPr lang="en-US"/>
            <a:t>Julia Ewing BHEc MBA</a:t>
          </a:r>
        </a:p>
      </dgm:t>
    </dgm:pt>
    <dgm:pt modelId="{1B6336C8-3050-4C34-9AED-BCC53F4C5E26}" type="parTrans" cxnId="{A3A58943-994D-42AC-A198-E1612D106367}">
      <dgm:prSet/>
      <dgm:spPr/>
      <dgm:t>
        <a:bodyPr/>
        <a:lstStyle/>
        <a:p>
          <a:endParaRPr lang="en-US"/>
        </a:p>
      </dgm:t>
    </dgm:pt>
    <dgm:pt modelId="{D09364B5-6104-436B-93D6-FB4CF1C10A33}" type="sibTrans" cxnId="{A3A58943-994D-42AC-A198-E1612D106367}">
      <dgm:prSet/>
      <dgm:spPr/>
      <dgm:t>
        <a:bodyPr/>
        <a:lstStyle/>
        <a:p>
          <a:endParaRPr lang="en-US"/>
        </a:p>
      </dgm:t>
    </dgm:pt>
    <dgm:pt modelId="{6A32CE8B-352B-4E49-85C3-6A564CFE15E0}">
      <dgm:prSet/>
      <dgm:spPr/>
      <dgm:t>
        <a:bodyPr/>
        <a:lstStyle/>
        <a:p>
          <a:r>
            <a:rPr lang="en-US"/>
            <a:t>Catalyste+ Volunteer Advisor</a:t>
          </a:r>
        </a:p>
      </dgm:t>
    </dgm:pt>
    <dgm:pt modelId="{935264CC-17CD-43BC-B026-7E0C550FD03F}" type="parTrans" cxnId="{067837A7-AA3C-4565-A737-F09D105C76AA}">
      <dgm:prSet/>
      <dgm:spPr/>
      <dgm:t>
        <a:bodyPr/>
        <a:lstStyle/>
        <a:p>
          <a:endParaRPr lang="en-US"/>
        </a:p>
      </dgm:t>
    </dgm:pt>
    <dgm:pt modelId="{15DEEC0F-ECDD-48E2-A71C-7D7A838BF5D8}" type="sibTrans" cxnId="{067837A7-AA3C-4565-A737-F09D105C76AA}">
      <dgm:prSet/>
      <dgm:spPr/>
      <dgm:t>
        <a:bodyPr/>
        <a:lstStyle/>
        <a:p>
          <a:endParaRPr lang="en-US"/>
        </a:p>
      </dgm:t>
    </dgm:pt>
    <dgm:pt modelId="{6B24C0B8-591E-45B8-BC21-39EFE856A1B4}">
      <dgm:prSet/>
      <dgm:spPr/>
      <dgm:t>
        <a:bodyPr/>
        <a:lstStyle/>
        <a:p>
          <a:r>
            <a:rPr lang="en-US"/>
            <a:t>julia.ewing@sasktel.net</a:t>
          </a:r>
        </a:p>
      </dgm:t>
    </dgm:pt>
    <dgm:pt modelId="{5FF41C81-ED1F-4E39-AC6D-75546387FEE6}" type="parTrans" cxnId="{00256D3B-04B2-4758-B344-0AFBCCC7E750}">
      <dgm:prSet/>
      <dgm:spPr/>
      <dgm:t>
        <a:bodyPr/>
        <a:lstStyle/>
        <a:p>
          <a:endParaRPr lang="en-US"/>
        </a:p>
      </dgm:t>
    </dgm:pt>
    <dgm:pt modelId="{55050344-1BFB-4D3C-AC87-893CDA98FBA9}" type="sibTrans" cxnId="{00256D3B-04B2-4758-B344-0AFBCCC7E750}">
      <dgm:prSet/>
      <dgm:spPr/>
      <dgm:t>
        <a:bodyPr/>
        <a:lstStyle/>
        <a:p>
          <a:endParaRPr lang="en-US"/>
        </a:p>
      </dgm:t>
    </dgm:pt>
    <dgm:pt modelId="{E264AADD-CE97-4BF1-869C-20F6661CC2F8}" type="pres">
      <dgm:prSet presAssocID="{2180BB1E-E5E0-4343-AD46-83E72070FD19}" presName="root" presStyleCnt="0">
        <dgm:presLayoutVars>
          <dgm:dir/>
          <dgm:resizeHandles val="exact"/>
        </dgm:presLayoutVars>
      </dgm:prSet>
      <dgm:spPr/>
    </dgm:pt>
    <dgm:pt modelId="{47107EA3-4C7F-428C-8F7F-8F76038E9D42}" type="pres">
      <dgm:prSet presAssocID="{0DB18D41-07F3-4DC7-BAD0-E23C9106CA72}" presName="compNode" presStyleCnt="0"/>
      <dgm:spPr/>
    </dgm:pt>
    <dgm:pt modelId="{9E2BDA18-A0AA-4619-B914-DA2692D7D33D}" type="pres">
      <dgm:prSet presAssocID="{0DB18D41-07F3-4DC7-BAD0-E23C9106CA72}" presName="bgRect" presStyleLbl="bgShp" presStyleIdx="0" presStyleCnt="3"/>
      <dgm:spPr/>
    </dgm:pt>
    <dgm:pt modelId="{0182C6DB-2A27-4E43-8A69-4F596B251D72}" type="pres">
      <dgm:prSet presAssocID="{0DB18D41-07F3-4DC7-BAD0-E23C9106CA7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13DB44E5-7F59-4CBB-90D2-2D4A46099E41}" type="pres">
      <dgm:prSet presAssocID="{0DB18D41-07F3-4DC7-BAD0-E23C9106CA72}" presName="spaceRect" presStyleCnt="0"/>
      <dgm:spPr/>
    </dgm:pt>
    <dgm:pt modelId="{38C18412-4C88-4493-860B-0B0BFA778305}" type="pres">
      <dgm:prSet presAssocID="{0DB18D41-07F3-4DC7-BAD0-E23C9106CA72}" presName="parTx" presStyleLbl="revTx" presStyleIdx="0" presStyleCnt="3">
        <dgm:presLayoutVars>
          <dgm:chMax val="0"/>
          <dgm:chPref val="0"/>
        </dgm:presLayoutVars>
      </dgm:prSet>
      <dgm:spPr/>
    </dgm:pt>
    <dgm:pt modelId="{8CF08A23-09DC-4C44-83E9-D127B6171655}" type="pres">
      <dgm:prSet presAssocID="{D09364B5-6104-436B-93D6-FB4CF1C10A33}" presName="sibTrans" presStyleCnt="0"/>
      <dgm:spPr/>
    </dgm:pt>
    <dgm:pt modelId="{B79785E5-A2E3-4FF2-B20F-4EDFC748BAEC}" type="pres">
      <dgm:prSet presAssocID="{6A32CE8B-352B-4E49-85C3-6A564CFE15E0}" presName="compNode" presStyleCnt="0"/>
      <dgm:spPr/>
    </dgm:pt>
    <dgm:pt modelId="{8908FC7B-78CB-4781-B1E3-CC61DE90C472}" type="pres">
      <dgm:prSet presAssocID="{6A32CE8B-352B-4E49-85C3-6A564CFE15E0}" presName="bgRect" presStyleLbl="bgShp" presStyleIdx="1" presStyleCnt="3"/>
      <dgm:spPr/>
    </dgm:pt>
    <dgm:pt modelId="{788D9783-C52A-406F-877A-F26EE42A79DA}" type="pres">
      <dgm:prSet presAssocID="{6A32CE8B-352B-4E49-85C3-6A564CFE15E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8592C83C-BA56-4E67-AF93-3B066D54DACC}" type="pres">
      <dgm:prSet presAssocID="{6A32CE8B-352B-4E49-85C3-6A564CFE15E0}" presName="spaceRect" presStyleCnt="0"/>
      <dgm:spPr/>
    </dgm:pt>
    <dgm:pt modelId="{EEA8E3E0-0329-4C5C-9D1E-09AEB8DF062A}" type="pres">
      <dgm:prSet presAssocID="{6A32CE8B-352B-4E49-85C3-6A564CFE15E0}" presName="parTx" presStyleLbl="revTx" presStyleIdx="1" presStyleCnt="3">
        <dgm:presLayoutVars>
          <dgm:chMax val="0"/>
          <dgm:chPref val="0"/>
        </dgm:presLayoutVars>
      </dgm:prSet>
      <dgm:spPr/>
    </dgm:pt>
    <dgm:pt modelId="{2B20C153-2E02-4CBC-ACDE-8F02555F85A2}" type="pres">
      <dgm:prSet presAssocID="{15DEEC0F-ECDD-48E2-A71C-7D7A838BF5D8}" presName="sibTrans" presStyleCnt="0"/>
      <dgm:spPr/>
    </dgm:pt>
    <dgm:pt modelId="{862E09B6-032E-4A4F-82FF-769ECB9B30A0}" type="pres">
      <dgm:prSet presAssocID="{6B24C0B8-591E-45B8-BC21-39EFE856A1B4}" presName="compNode" presStyleCnt="0"/>
      <dgm:spPr/>
    </dgm:pt>
    <dgm:pt modelId="{32C15EBD-90BB-47FD-9EED-5BB5A2E41C3E}" type="pres">
      <dgm:prSet presAssocID="{6B24C0B8-591E-45B8-BC21-39EFE856A1B4}" presName="bgRect" presStyleLbl="bgShp" presStyleIdx="2" presStyleCnt="3"/>
      <dgm:spPr/>
    </dgm:pt>
    <dgm:pt modelId="{0A84BAF9-8F9A-4476-9684-65C2F7999B26}" type="pres">
      <dgm:prSet presAssocID="{6B24C0B8-591E-45B8-BC21-39EFE856A1B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B719CD12-9908-4014-9723-BA4A5DF2A75C}" type="pres">
      <dgm:prSet presAssocID="{6B24C0B8-591E-45B8-BC21-39EFE856A1B4}" presName="spaceRect" presStyleCnt="0"/>
      <dgm:spPr/>
    </dgm:pt>
    <dgm:pt modelId="{71C79C78-87CB-43EF-8F0B-2E01AD37E245}" type="pres">
      <dgm:prSet presAssocID="{6B24C0B8-591E-45B8-BC21-39EFE856A1B4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0256D3B-04B2-4758-B344-0AFBCCC7E750}" srcId="{2180BB1E-E5E0-4343-AD46-83E72070FD19}" destId="{6B24C0B8-591E-45B8-BC21-39EFE856A1B4}" srcOrd="2" destOrd="0" parTransId="{5FF41C81-ED1F-4E39-AC6D-75546387FEE6}" sibTransId="{55050344-1BFB-4D3C-AC87-893CDA98FBA9}"/>
    <dgm:cxn modelId="{727EE75C-6A75-40F7-957B-8325D89D276F}" type="presOf" srcId="{6A32CE8B-352B-4E49-85C3-6A564CFE15E0}" destId="{EEA8E3E0-0329-4C5C-9D1E-09AEB8DF062A}" srcOrd="0" destOrd="0" presId="urn:microsoft.com/office/officeart/2018/2/layout/IconVerticalSolidList"/>
    <dgm:cxn modelId="{A3A58943-994D-42AC-A198-E1612D106367}" srcId="{2180BB1E-E5E0-4343-AD46-83E72070FD19}" destId="{0DB18D41-07F3-4DC7-BAD0-E23C9106CA72}" srcOrd="0" destOrd="0" parTransId="{1B6336C8-3050-4C34-9AED-BCC53F4C5E26}" sibTransId="{D09364B5-6104-436B-93D6-FB4CF1C10A33}"/>
    <dgm:cxn modelId="{DD314E6B-C1F0-4DA0-AB30-067978214D72}" type="presOf" srcId="{0DB18D41-07F3-4DC7-BAD0-E23C9106CA72}" destId="{38C18412-4C88-4493-860B-0B0BFA778305}" srcOrd="0" destOrd="0" presId="urn:microsoft.com/office/officeart/2018/2/layout/IconVerticalSolidList"/>
    <dgm:cxn modelId="{067837A7-AA3C-4565-A737-F09D105C76AA}" srcId="{2180BB1E-E5E0-4343-AD46-83E72070FD19}" destId="{6A32CE8B-352B-4E49-85C3-6A564CFE15E0}" srcOrd="1" destOrd="0" parTransId="{935264CC-17CD-43BC-B026-7E0C550FD03F}" sibTransId="{15DEEC0F-ECDD-48E2-A71C-7D7A838BF5D8}"/>
    <dgm:cxn modelId="{A1F42AEC-9F8D-4414-B6E5-71B31151CD26}" type="presOf" srcId="{2180BB1E-E5E0-4343-AD46-83E72070FD19}" destId="{E264AADD-CE97-4BF1-869C-20F6661CC2F8}" srcOrd="0" destOrd="0" presId="urn:microsoft.com/office/officeart/2018/2/layout/IconVerticalSolidList"/>
    <dgm:cxn modelId="{3BD67AEE-DC78-4886-B542-1C673D8E1380}" type="presOf" srcId="{6B24C0B8-591E-45B8-BC21-39EFE856A1B4}" destId="{71C79C78-87CB-43EF-8F0B-2E01AD37E245}" srcOrd="0" destOrd="0" presId="urn:microsoft.com/office/officeart/2018/2/layout/IconVerticalSolidList"/>
    <dgm:cxn modelId="{596BED73-61FC-401C-B956-6A510FA48045}" type="presParOf" srcId="{E264AADD-CE97-4BF1-869C-20F6661CC2F8}" destId="{47107EA3-4C7F-428C-8F7F-8F76038E9D42}" srcOrd="0" destOrd="0" presId="urn:microsoft.com/office/officeart/2018/2/layout/IconVerticalSolidList"/>
    <dgm:cxn modelId="{1C8A486D-D04A-4490-83CC-383452058FCF}" type="presParOf" srcId="{47107EA3-4C7F-428C-8F7F-8F76038E9D42}" destId="{9E2BDA18-A0AA-4619-B914-DA2692D7D33D}" srcOrd="0" destOrd="0" presId="urn:microsoft.com/office/officeart/2018/2/layout/IconVerticalSolidList"/>
    <dgm:cxn modelId="{3C011841-8CC2-431E-9FAC-33D796BE0ED1}" type="presParOf" srcId="{47107EA3-4C7F-428C-8F7F-8F76038E9D42}" destId="{0182C6DB-2A27-4E43-8A69-4F596B251D72}" srcOrd="1" destOrd="0" presId="urn:microsoft.com/office/officeart/2018/2/layout/IconVerticalSolidList"/>
    <dgm:cxn modelId="{C6792A0E-3F96-44EE-8207-AE70D41378DE}" type="presParOf" srcId="{47107EA3-4C7F-428C-8F7F-8F76038E9D42}" destId="{13DB44E5-7F59-4CBB-90D2-2D4A46099E41}" srcOrd="2" destOrd="0" presId="urn:microsoft.com/office/officeart/2018/2/layout/IconVerticalSolidList"/>
    <dgm:cxn modelId="{1FF231D4-7FFF-4B79-BE08-3DB0DD7B1B4D}" type="presParOf" srcId="{47107EA3-4C7F-428C-8F7F-8F76038E9D42}" destId="{38C18412-4C88-4493-860B-0B0BFA778305}" srcOrd="3" destOrd="0" presId="urn:microsoft.com/office/officeart/2018/2/layout/IconVerticalSolidList"/>
    <dgm:cxn modelId="{7CD13C65-9AE8-417D-A34C-090880CFD07A}" type="presParOf" srcId="{E264AADD-CE97-4BF1-869C-20F6661CC2F8}" destId="{8CF08A23-09DC-4C44-83E9-D127B6171655}" srcOrd="1" destOrd="0" presId="urn:microsoft.com/office/officeart/2018/2/layout/IconVerticalSolidList"/>
    <dgm:cxn modelId="{7058CCE4-8A84-465E-A3F4-CB713F86C3BA}" type="presParOf" srcId="{E264AADD-CE97-4BF1-869C-20F6661CC2F8}" destId="{B79785E5-A2E3-4FF2-B20F-4EDFC748BAEC}" srcOrd="2" destOrd="0" presId="urn:microsoft.com/office/officeart/2018/2/layout/IconVerticalSolidList"/>
    <dgm:cxn modelId="{C2DDE0D6-7A20-4CB0-A167-30541C915053}" type="presParOf" srcId="{B79785E5-A2E3-4FF2-B20F-4EDFC748BAEC}" destId="{8908FC7B-78CB-4781-B1E3-CC61DE90C472}" srcOrd="0" destOrd="0" presId="urn:microsoft.com/office/officeart/2018/2/layout/IconVerticalSolidList"/>
    <dgm:cxn modelId="{FE8B6F12-915E-4E93-AAB7-7DA4BAC63C68}" type="presParOf" srcId="{B79785E5-A2E3-4FF2-B20F-4EDFC748BAEC}" destId="{788D9783-C52A-406F-877A-F26EE42A79DA}" srcOrd="1" destOrd="0" presId="urn:microsoft.com/office/officeart/2018/2/layout/IconVerticalSolidList"/>
    <dgm:cxn modelId="{4C1ED05D-117B-4F36-9AB9-44E48CEFD6E3}" type="presParOf" srcId="{B79785E5-A2E3-4FF2-B20F-4EDFC748BAEC}" destId="{8592C83C-BA56-4E67-AF93-3B066D54DACC}" srcOrd="2" destOrd="0" presId="urn:microsoft.com/office/officeart/2018/2/layout/IconVerticalSolidList"/>
    <dgm:cxn modelId="{5CA6FA3E-36CD-4840-92D4-2016E0427987}" type="presParOf" srcId="{B79785E5-A2E3-4FF2-B20F-4EDFC748BAEC}" destId="{EEA8E3E0-0329-4C5C-9D1E-09AEB8DF062A}" srcOrd="3" destOrd="0" presId="urn:microsoft.com/office/officeart/2018/2/layout/IconVerticalSolidList"/>
    <dgm:cxn modelId="{157280A9-5D50-43E2-9F67-00862A1AB700}" type="presParOf" srcId="{E264AADD-CE97-4BF1-869C-20F6661CC2F8}" destId="{2B20C153-2E02-4CBC-ACDE-8F02555F85A2}" srcOrd="3" destOrd="0" presId="urn:microsoft.com/office/officeart/2018/2/layout/IconVerticalSolidList"/>
    <dgm:cxn modelId="{98D32364-D206-4A53-9A21-9CA53B084EB0}" type="presParOf" srcId="{E264AADD-CE97-4BF1-869C-20F6661CC2F8}" destId="{862E09B6-032E-4A4F-82FF-769ECB9B30A0}" srcOrd="4" destOrd="0" presId="urn:microsoft.com/office/officeart/2018/2/layout/IconVerticalSolidList"/>
    <dgm:cxn modelId="{C747DF63-A6A7-4F95-A7B8-0FCF1516016C}" type="presParOf" srcId="{862E09B6-032E-4A4F-82FF-769ECB9B30A0}" destId="{32C15EBD-90BB-47FD-9EED-5BB5A2E41C3E}" srcOrd="0" destOrd="0" presId="urn:microsoft.com/office/officeart/2018/2/layout/IconVerticalSolidList"/>
    <dgm:cxn modelId="{177EADB2-6E8E-4577-952F-2413732D5AFD}" type="presParOf" srcId="{862E09B6-032E-4A4F-82FF-769ECB9B30A0}" destId="{0A84BAF9-8F9A-4476-9684-65C2F7999B26}" srcOrd="1" destOrd="0" presId="urn:microsoft.com/office/officeart/2018/2/layout/IconVerticalSolidList"/>
    <dgm:cxn modelId="{34DC4F5D-C28F-42AD-9CE4-03ABB96B4D67}" type="presParOf" srcId="{862E09B6-032E-4A4F-82FF-769ECB9B30A0}" destId="{B719CD12-9908-4014-9723-BA4A5DF2A75C}" srcOrd="2" destOrd="0" presId="urn:microsoft.com/office/officeart/2018/2/layout/IconVerticalSolidList"/>
    <dgm:cxn modelId="{A6B992BD-21C4-4086-8834-C9FBFE10E2EC}" type="presParOf" srcId="{862E09B6-032E-4A4F-82FF-769ECB9B30A0}" destId="{71C79C78-87CB-43EF-8F0B-2E01AD37E24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93FAB5-2961-4088-AD0B-02A5B9F3A8EE}">
      <dsp:nvSpPr>
        <dsp:cNvPr id="0" name=""/>
        <dsp:cNvSpPr/>
      </dsp:nvSpPr>
      <dsp:spPr>
        <a:xfrm>
          <a:off x="0" y="0"/>
          <a:ext cx="7306865" cy="116443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Athabasca Chipewyan First Nation (ACFN) online series for entrepreneurs, artisans and craftspersons </a:t>
          </a:r>
        </a:p>
      </dsp:txBody>
      <dsp:txXfrm>
        <a:off x="34105" y="34105"/>
        <a:ext cx="6050353" cy="1096221"/>
      </dsp:txXfrm>
    </dsp:sp>
    <dsp:sp modelId="{7B38551C-3F5D-4E7E-8B89-6A0042EB062F}">
      <dsp:nvSpPr>
        <dsp:cNvPr id="0" name=""/>
        <dsp:cNvSpPr/>
      </dsp:nvSpPr>
      <dsp:spPr>
        <a:xfrm>
          <a:off x="644723" y="1358502"/>
          <a:ext cx="7306865" cy="116443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Transforming skills into business opportunities</a:t>
          </a:r>
        </a:p>
      </dsp:txBody>
      <dsp:txXfrm>
        <a:off x="678828" y="1392607"/>
        <a:ext cx="5837051" cy="1096221"/>
      </dsp:txXfrm>
    </dsp:sp>
    <dsp:sp modelId="{4999BE90-1B71-429F-9924-202D6C55E1C0}">
      <dsp:nvSpPr>
        <dsp:cNvPr id="0" name=""/>
        <dsp:cNvSpPr/>
      </dsp:nvSpPr>
      <dsp:spPr>
        <a:xfrm>
          <a:off x="1289446" y="2717005"/>
          <a:ext cx="7306865" cy="11644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Participants include: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Community members interest in entrepreneurship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Students and new grads interest in entrepreneurship</a:t>
          </a:r>
        </a:p>
      </dsp:txBody>
      <dsp:txXfrm>
        <a:off x="1323551" y="2751110"/>
        <a:ext cx="5837051" cy="1096221"/>
      </dsp:txXfrm>
    </dsp:sp>
    <dsp:sp modelId="{CCA09973-3E7E-45AB-A46C-990F0A863102}">
      <dsp:nvSpPr>
        <dsp:cNvPr id="0" name=""/>
        <dsp:cNvSpPr/>
      </dsp:nvSpPr>
      <dsp:spPr>
        <a:xfrm>
          <a:off x="6549984" y="883026"/>
          <a:ext cx="756880" cy="75688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720282" y="883026"/>
        <a:ext cx="416284" cy="569552"/>
      </dsp:txXfrm>
    </dsp:sp>
    <dsp:sp modelId="{735247C0-79AF-4FDD-B419-EE367F971AF5}">
      <dsp:nvSpPr>
        <dsp:cNvPr id="0" name=""/>
        <dsp:cNvSpPr/>
      </dsp:nvSpPr>
      <dsp:spPr>
        <a:xfrm>
          <a:off x="7194708" y="2233766"/>
          <a:ext cx="756880" cy="75688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365006" y="2233766"/>
        <a:ext cx="416284" cy="5695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59B020-4F64-4D6B-903C-47E248985704}">
      <dsp:nvSpPr>
        <dsp:cNvPr id="0" name=""/>
        <dsp:cNvSpPr/>
      </dsp:nvSpPr>
      <dsp:spPr>
        <a:xfrm>
          <a:off x="1299066" y="479565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997F6D-B7E3-4D29-A1CD-A88C497B54B9}">
      <dsp:nvSpPr>
        <dsp:cNvPr id="0" name=""/>
        <dsp:cNvSpPr/>
      </dsp:nvSpPr>
      <dsp:spPr>
        <a:xfrm>
          <a:off x="111066" y="2893916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active participation session</a:t>
          </a:r>
        </a:p>
      </dsp:txBody>
      <dsp:txXfrm>
        <a:off x="111066" y="2893916"/>
        <a:ext cx="4320000" cy="720000"/>
      </dsp:txXfrm>
    </dsp:sp>
    <dsp:sp modelId="{8BCDF7C6-EA6B-4360-9FC6-2B4FDC7DE39A}">
      <dsp:nvSpPr>
        <dsp:cNvPr id="0" name=""/>
        <dsp:cNvSpPr/>
      </dsp:nvSpPr>
      <dsp:spPr>
        <a:xfrm>
          <a:off x="6375066" y="479565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A73F78-FD36-4181-8456-D2D8C58E576A}">
      <dsp:nvSpPr>
        <dsp:cNvPr id="0" name=""/>
        <dsp:cNvSpPr/>
      </dsp:nvSpPr>
      <dsp:spPr>
        <a:xfrm>
          <a:off x="5187066" y="2893916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share ideas and learn from one another</a:t>
          </a:r>
        </a:p>
      </dsp:txBody>
      <dsp:txXfrm>
        <a:off x="5187066" y="2893916"/>
        <a:ext cx="43200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2BDA18-A0AA-4619-B914-DA2692D7D33D}">
      <dsp:nvSpPr>
        <dsp:cNvPr id="0" name=""/>
        <dsp:cNvSpPr/>
      </dsp:nvSpPr>
      <dsp:spPr>
        <a:xfrm>
          <a:off x="0" y="499"/>
          <a:ext cx="9618133" cy="1169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82C6DB-2A27-4E43-8A69-4F596B251D72}">
      <dsp:nvSpPr>
        <dsp:cNvPr id="0" name=""/>
        <dsp:cNvSpPr/>
      </dsp:nvSpPr>
      <dsp:spPr>
        <a:xfrm>
          <a:off x="353707" y="263587"/>
          <a:ext cx="643104" cy="6431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18412-4C88-4493-860B-0B0BFA778305}">
      <dsp:nvSpPr>
        <dsp:cNvPr id="0" name=""/>
        <dsp:cNvSpPr/>
      </dsp:nvSpPr>
      <dsp:spPr>
        <a:xfrm>
          <a:off x="1350519" y="499"/>
          <a:ext cx="8267613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Julia Ewing BHEc MBA</a:t>
          </a:r>
        </a:p>
      </dsp:txBody>
      <dsp:txXfrm>
        <a:off x="1350519" y="499"/>
        <a:ext cx="8267613" cy="1169280"/>
      </dsp:txXfrm>
    </dsp:sp>
    <dsp:sp modelId="{8908FC7B-78CB-4781-B1E3-CC61DE90C472}">
      <dsp:nvSpPr>
        <dsp:cNvPr id="0" name=""/>
        <dsp:cNvSpPr/>
      </dsp:nvSpPr>
      <dsp:spPr>
        <a:xfrm>
          <a:off x="0" y="1462100"/>
          <a:ext cx="9618133" cy="1169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8D9783-C52A-406F-877A-F26EE42A79DA}">
      <dsp:nvSpPr>
        <dsp:cNvPr id="0" name=""/>
        <dsp:cNvSpPr/>
      </dsp:nvSpPr>
      <dsp:spPr>
        <a:xfrm>
          <a:off x="353707" y="1725188"/>
          <a:ext cx="643104" cy="6431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A8E3E0-0329-4C5C-9D1E-09AEB8DF062A}">
      <dsp:nvSpPr>
        <dsp:cNvPr id="0" name=""/>
        <dsp:cNvSpPr/>
      </dsp:nvSpPr>
      <dsp:spPr>
        <a:xfrm>
          <a:off x="1350519" y="1462100"/>
          <a:ext cx="8267613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Catalyste+ Volunteer Advisor</a:t>
          </a:r>
        </a:p>
      </dsp:txBody>
      <dsp:txXfrm>
        <a:off x="1350519" y="1462100"/>
        <a:ext cx="8267613" cy="1169280"/>
      </dsp:txXfrm>
    </dsp:sp>
    <dsp:sp modelId="{32C15EBD-90BB-47FD-9EED-5BB5A2E41C3E}">
      <dsp:nvSpPr>
        <dsp:cNvPr id="0" name=""/>
        <dsp:cNvSpPr/>
      </dsp:nvSpPr>
      <dsp:spPr>
        <a:xfrm>
          <a:off x="0" y="2923701"/>
          <a:ext cx="9618133" cy="1169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84BAF9-8F9A-4476-9684-65C2F7999B26}">
      <dsp:nvSpPr>
        <dsp:cNvPr id="0" name=""/>
        <dsp:cNvSpPr/>
      </dsp:nvSpPr>
      <dsp:spPr>
        <a:xfrm>
          <a:off x="353707" y="3186789"/>
          <a:ext cx="643104" cy="6431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C79C78-87CB-43EF-8F0B-2E01AD37E245}">
      <dsp:nvSpPr>
        <dsp:cNvPr id="0" name=""/>
        <dsp:cNvSpPr/>
      </dsp:nvSpPr>
      <dsp:spPr>
        <a:xfrm>
          <a:off x="1350519" y="2923701"/>
          <a:ext cx="8267613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julia.ewing@sasktel.net</a:t>
          </a:r>
        </a:p>
      </dsp:txBody>
      <dsp:txXfrm>
        <a:off x="1350519" y="2923701"/>
        <a:ext cx="8267613" cy="1169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4F909A0-84EF-00A2-405C-B0BF07B24B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7172AC-84FA-F423-8398-7BF77784CC5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74AB7-62E7-4F87-B1D3-5557C6761C6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1E3BFC-5606-937E-F7DB-F2FCAE8DE9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37D332-74F8-A6F5-B179-A9D67C3CD9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08E7D-4970-401A-A184-E5ECCDDDB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98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107BB-C9D4-4334-96C0-8722A4BEACCD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A1B42-4B6E-43AA-BDE0-FC7C0B221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22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23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036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37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5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45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39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113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775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39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58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7499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70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9049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14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35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726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1DC1-1C49-49E6-A0BB-5E15364DF7A1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7ADDC3D-36F9-4AF4-8BD6-C354A02AC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3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C6685-1DE0-4ED8-AD53-74032F74E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0486" y="1989218"/>
            <a:ext cx="8664403" cy="3264773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Community Connections: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r>
              <a:rPr lang="en-US" sz="4400" dirty="0"/>
              <a:t>Building</a:t>
            </a:r>
            <a:br>
              <a:rPr lang="en-US" sz="4400" dirty="0"/>
            </a:br>
            <a:r>
              <a:rPr lang="en-US" sz="4400" dirty="0"/>
              <a:t>local partnerships for aspiring entrepreneur artisans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B6206C-AEA5-4D23-85B4-2B6D786B7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9260" y="5896248"/>
            <a:ext cx="7766936" cy="1096899"/>
          </a:xfrm>
        </p:spPr>
        <p:txBody>
          <a:bodyPr/>
          <a:lstStyle/>
          <a:p>
            <a:r>
              <a:rPr lang="en-US" dirty="0"/>
              <a:t>April 1,  2025</a:t>
            </a:r>
          </a:p>
        </p:txBody>
      </p:sp>
    </p:spTree>
    <p:extLst>
      <p:ext uri="{BB962C8B-B14F-4D97-AF65-F5344CB8AC3E}">
        <p14:creationId xmlns:p14="http://schemas.microsoft.com/office/powerpoint/2010/main" val="4287219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9C9326-4ECA-19E6-1B60-5136C4026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26ADE-B1EC-F341-241B-0D707103D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337" y="1265314"/>
            <a:ext cx="4299666" cy="3249131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br>
              <a:rPr lang="en-US" sz="3800"/>
            </a:br>
            <a:r>
              <a:rPr lang="en-US" sz="3800"/>
              <a:t>Land Acknowledgement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5A0C19-288C-5A69-8E2E-C71B03862C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4336" y="4514446"/>
            <a:ext cx="4299666" cy="871042"/>
          </a:xfrm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pic>
        <p:nvPicPr>
          <p:cNvPr id="7" name="Graphic 6" descr="Handshake">
            <a:extLst>
              <a:ext uri="{FF2B5EF4-FFF2-40B4-BE49-F238E27FC236}">
                <a16:creationId xmlns:a16="http://schemas.microsoft.com/office/drawing/2014/main" id="{36EF255B-04B2-69A6-205C-A75D6B455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81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67AE8-7BAD-4306-8471-C34AF2D8E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/>
              <a:t>Today’s Objective</a:t>
            </a:r>
            <a:br>
              <a:rPr lang="en-US"/>
            </a:br>
            <a:endParaRPr lang="en-US" dirty="0"/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7707EDD7-7667-BCFD-719F-111F2BA4DA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4258594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0999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B5FDCD-01FD-66F9-DE65-6BBA5CB27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5A0300-4A0B-F3A9-3DBE-F4D323104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992" y="4867085"/>
            <a:ext cx="8288032" cy="10963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en-US" sz="2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br>
              <a:rPr lang="en-US" sz="2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ACFN is collaborating with Catalyste+ on this virtual workshop series </a:t>
            </a:r>
            <a:br>
              <a:rPr lang="en-US" sz="19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br>
              <a:rPr lang="en-US" sz="19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endParaRPr lang="en-US" sz="1900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6C96DB-FF6E-DDB6-9316-CDAC38133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944" y="934222"/>
            <a:ext cx="8036080" cy="329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08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2DC6E5-C440-0B01-83D5-8C6DEBE5F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2F5B22-391D-43B4-851A-900B7003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US" dirty="0"/>
              <a:t>Outline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FA6FE-28EC-578A-C917-4EAE329ED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8253" y="1034714"/>
            <a:ext cx="4605747" cy="6209804"/>
          </a:xfrm>
        </p:spPr>
        <p:txBody>
          <a:bodyPr anchor="ctr">
            <a:normAutofit/>
          </a:bodyPr>
          <a:lstStyle/>
          <a:p>
            <a:r>
              <a:rPr lang="en-US" sz="2800" dirty="0"/>
              <a:t>Introduction </a:t>
            </a:r>
          </a:p>
          <a:p>
            <a:r>
              <a:rPr lang="en-US" sz="2800" dirty="0"/>
              <a:t>Entrepreneurship</a:t>
            </a:r>
          </a:p>
          <a:p>
            <a:r>
              <a:rPr lang="en-US" sz="2800" dirty="0"/>
              <a:t>What are your best sellers?</a:t>
            </a:r>
          </a:p>
          <a:p>
            <a:r>
              <a:rPr lang="en-US" sz="2800" dirty="0"/>
              <a:t>Pricing</a:t>
            </a:r>
          </a:p>
          <a:p>
            <a:r>
              <a:rPr lang="en-US" sz="2800" dirty="0"/>
              <a:t>Selling venues and platforms</a:t>
            </a:r>
          </a:p>
          <a:p>
            <a:r>
              <a:rPr lang="en-US" sz="2800" dirty="0"/>
              <a:t>Storytelling through art</a:t>
            </a:r>
          </a:p>
          <a:p>
            <a:r>
              <a:rPr lang="en-US" sz="2800" dirty="0"/>
              <a:t>Questions and Wrap-up </a:t>
            </a:r>
          </a:p>
          <a:p>
            <a:endParaRPr lang="en-US" dirty="0"/>
          </a:p>
          <a:p>
            <a:pPr lvl="3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320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9C4344-9519-895E-60AB-7D981101B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85E726-EFA3-9700-CB40-DB699F7FA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Introduction</a:t>
            </a: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Graphic 6" descr="Camera">
            <a:extLst>
              <a:ext uri="{FF2B5EF4-FFF2-40B4-BE49-F238E27FC236}">
                <a16:creationId xmlns:a16="http://schemas.microsoft.com/office/drawing/2014/main" id="{18EADDE5-6FBF-BCAB-4A73-BF5E056C6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7251" y="1545062"/>
            <a:ext cx="3856774" cy="38567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1F7DD-D78D-952B-8400-F083E6148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7753" y="1756611"/>
            <a:ext cx="4546960" cy="4398656"/>
          </a:xfrm>
        </p:spPr>
        <p:txBody>
          <a:bodyPr anchor="t"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Turn on your camera please for your introduction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Give us your name 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What is your artistic activity?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What do you want to get out of this workshop? /What questions do you have that you want answered?</a:t>
            </a:r>
          </a:p>
          <a:p>
            <a:pPr lvl="3"/>
            <a:endParaRPr lang="en-US" sz="2400" dirty="0">
              <a:solidFill>
                <a:srgbClr val="FFFFFF"/>
              </a:solidFill>
            </a:endParaRPr>
          </a:p>
          <a:p>
            <a:pPr lvl="2"/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74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E9958C-05CF-153A-F86B-75A248DF1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779B16E-B934-4A33-BCBA-88EF4BE29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795B18C-D5BE-F63D-4AEA-FE07A235D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US" dirty="0"/>
              <a:t>Julia Ewing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D36D8-36F8-D5DD-8558-9D2FBC3B7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8253" y="1034714"/>
            <a:ext cx="4605747" cy="6209804"/>
          </a:xfrm>
        </p:spPr>
        <p:txBody>
          <a:bodyPr anchor="ctr">
            <a:normAutofit/>
          </a:bodyPr>
          <a:lstStyle/>
          <a:p>
            <a:r>
              <a:rPr lang="en-US" sz="2800" dirty="0"/>
              <a:t>Interest in clothing and textiles from childhood </a:t>
            </a:r>
          </a:p>
          <a:p>
            <a:r>
              <a:rPr lang="en-US" sz="2800" dirty="0"/>
              <a:t>Bachelor of Human Ecology with major in clothing and textiles</a:t>
            </a:r>
          </a:p>
          <a:p>
            <a:r>
              <a:rPr lang="en-US" sz="2800" dirty="0"/>
              <a:t>MBA</a:t>
            </a:r>
          </a:p>
          <a:p>
            <a:r>
              <a:rPr lang="en-US" sz="2800" dirty="0"/>
              <a:t>Craft shop in Iqaluit</a:t>
            </a:r>
          </a:p>
          <a:p>
            <a:r>
              <a:rPr lang="en-US" sz="2800" dirty="0"/>
              <a:t>Business instruction</a:t>
            </a:r>
          </a:p>
          <a:p>
            <a:r>
              <a:rPr lang="en-US" sz="2800" dirty="0" err="1"/>
              <a:t>Ec</a:t>
            </a:r>
            <a:r>
              <a:rPr lang="en-US" sz="2800" dirty="0"/>
              <a:t> dev in Paulatuk</a:t>
            </a:r>
          </a:p>
          <a:p>
            <a:r>
              <a:rPr lang="en-US" sz="2800" dirty="0"/>
              <a:t>Mining</a:t>
            </a:r>
          </a:p>
          <a:p>
            <a:r>
              <a:rPr lang="en-US" sz="2800" dirty="0"/>
              <a:t>Volunteering overseas</a:t>
            </a:r>
          </a:p>
          <a:p>
            <a:endParaRPr lang="en-US" dirty="0"/>
          </a:p>
          <a:p>
            <a:pPr lvl="3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54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C9867E-E7E6-EAF7-CAC3-EC6ABFB1B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0888D1-4375-BFE2-3011-71709EEE9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Interactive Session</a:t>
            </a:r>
            <a:br>
              <a:rPr lang="en-US" dirty="0"/>
            </a:br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69DE6C4-2860-AF33-3B38-B41A2A144F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4154005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6719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54D16-E268-F87F-3E79-1397FC588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86810-E4FD-171A-0F83-BB0AD9346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9363"/>
          </a:xfrm>
        </p:spPr>
        <p:txBody>
          <a:bodyPr>
            <a:normAutofit fontScale="90000"/>
          </a:bodyPr>
          <a:lstStyle/>
          <a:p>
            <a:r>
              <a:rPr lang="en-US" dirty="0"/>
              <a:t>Entrepreneurship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3FE8A-48C0-8EA6-6245-3BA690BAF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22465"/>
            <a:ext cx="8596668" cy="4561697"/>
          </a:xfrm>
        </p:spPr>
        <p:txBody>
          <a:bodyPr>
            <a:normAutofit/>
          </a:bodyPr>
          <a:lstStyle/>
          <a:p>
            <a:pPr lvl="3"/>
            <a:endParaRPr lang="en-US" sz="2000" dirty="0"/>
          </a:p>
          <a:p>
            <a:pPr lvl="1"/>
            <a:r>
              <a:rPr lang="en-US" sz="2400" dirty="0"/>
              <a:t>Why do individuals want to start a business??  </a:t>
            </a:r>
            <a:endParaRPr lang="en-US" sz="2200" dirty="0"/>
          </a:p>
          <a:p>
            <a:pPr lvl="2"/>
            <a:r>
              <a:rPr lang="en-US" sz="2200" dirty="0"/>
              <a:t>Be my own boss</a:t>
            </a:r>
          </a:p>
          <a:p>
            <a:pPr lvl="2"/>
            <a:r>
              <a:rPr lang="en-US" sz="2200" dirty="0"/>
              <a:t>I want to generate some income</a:t>
            </a:r>
          </a:p>
          <a:p>
            <a:pPr lvl="2"/>
            <a:r>
              <a:rPr lang="en-US" sz="2200" dirty="0"/>
              <a:t>Creating art is my passion. I enjoy making art/ crafts.</a:t>
            </a:r>
          </a:p>
          <a:p>
            <a:pPr lvl="2"/>
            <a:r>
              <a:rPr lang="en-US" sz="2200" dirty="0"/>
              <a:t>I need an outlet for all my production</a:t>
            </a:r>
          </a:p>
          <a:p>
            <a:pPr lvl="2"/>
            <a:r>
              <a:rPr lang="en-US" sz="2200" dirty="0"/>
              <a:t>I want to support my art habit</a:t>
            </a:r>
          </a:p>
          <a:p>
            <a:pPr lvl="2"/>
            <a:r>
              <a:rPr lang="en-US" sz="2200" dirty="0"/>
              <a:t>Cultural exploration and preservation</a:t>
            </a:r>
          </a:p>
          <a:p>
            <a:pPr lvl="2"/>
            <a:endParaRPr lang="en-US" sz="2200" dirty="0"/>
          </a:p>
          <a:p>
            <a:pPr lvl="2"/>
            <a:endParaRPr lang="en-US" sz="22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256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912675-FFB2-BD7B-E407-D0F4B8CEF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1BED8C-C826-4BC7-B1ED-C6F97B72E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Discussion: Why do I want to start a business?</a:t>
            </a: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Graphic 6" descr="Light Bulb and Gear">
            <a:extLst>
              <a:ext uri="{FF2B5EF4-FFF2-40B4-BE49-F238E27FC236}">
                <a16:creationId xmlns:a16="http://schemas.microsoft.com/office/drawing/2014/main" id="{52C71E0F-EA1C-F253-305E-E1100E876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7251" y="1545062"/>
            <a:ext cx="3856774" cy="3856774"/>
          </a:xfrm>
          <a:prstGeom prst="rect">
            <a:avLst/>
          </a:prstGeom>
        </p:spPr>
      </p:pic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B0890F53-188D-4386-4F0A-065BE610D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What are your motivations for starting a business?</a:t>
            </a:r>
          </a:p>
          <a:p>
            <a:r>
              <a:rPr lang="en-US">
                <a:solidFill>
                  <a:srgbClr val="FFFFFF"/>
                </a:solidFill>
              </a:rPr>
              <a:t>What are your strengths for becoming an entrepreneur?</a:t>
            </a:r>
          </a:p>
          <a:p>
            <a:r>
              <a:rPr lang="en-US">
                <a:solidFill>
                  <a:srgbClr val="FFFFFF"/>
                </a:solidFill>
              </a:rPr>
              <a:t>What’s your vision?</a:t>
            </a:r>
          </a:p>
          <a:p>
            <a:pPr lvl="3"/>
            <a:endParaRPr lang="en-US">
              <a:solidFill>
                <a:srgbClr val="FFFFFF"/>
              </a:solidFill>
            </a:endParaRPr>
          </a:p>
          <a:p>
            <a:pPr lvl="2"/>
            <a:endParaRPr lang="en-US">
              <a:solidFill>
                <a:srgbClr val="FFFFFF"/>
              </a:solidFill>
            </a:endParaRPr>
          </a:p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655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E94A-C7D9-0741-8355-AED326651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84FDB-C9EF-5CDA-486D-EB5A74857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Entrepreneurship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6E6D9-4EA2-1DB3-0168-E0EE3D8AB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9665"/>
            <a:ext cx="8596668" cy="4561697"/>
          </a:xfrm>
        </p:spPr>
        <p:txBody>
          <a:bodyPr>
            <a:normAutofit/>
          </a:bodyPr>
          <a:lstStyle/>
          <a:p>
            <a:pPr lvl="3"/>
            <a:endParaRPr lang="en-US" sz="2000" dirty="0"/>
          </a:p>
          <a:p>
            <a:pPr lvl="1"/>
            <a:r>
              <a:rPr lang="en-US" sz="2400" dirty="0"/>
              <a:t>What are some limitations of a micro enterprise? </a:t>
            </a:r>
            <a:endParaRPr lang="en-US" sz="2200" dirty="0"/>
          </a:p>
          <a:p>
            <a:pPr lvl="2"/>
            <a:r>
              <a:rPr lang="en-US" sz="2200" dirty="0"/>
              <a:t>Some of the limitations of a micro enterprise (quality arts and crafts are time consuming to produce); don’t quit your day job – if you have one</a:t>
            </a:r>
          </a:p>
          <a:p>
            <a:pPr lvl="2"/>
            <a:r>
              <a:rPr lang="en-US" sz="2200" dirty="0"/>
              <a:t>Can’t charge enough to cover materials, overhead and (especially) labour</a:t>
            </a:r>
          </a:p>
          <a:p>
            <a:pPr lvl="2"/>
            <a:r>
              <a:rPr lang="en-US" sz="2200" dirty="0"/>
              <a:t>Would a side hustle work better ?</a:t>
            </a:r>
          </a:p>
          <a:p>
            <a:pPr lvl="2"/>
            <a:r>
              <a:rPr lang="en-US" sz="2200" dirty="0"/>
              <a:t>Have you experienced limitations? </a:t>
            </a:r>
          </a:p>
          <a:p>
            <a:pPr lvl="2"/>
            <a:endParaRPr lang="en-US" sz="2200" dirty="0">
              <a:highlight>
                <a:srgbClr val="00FFFF"/>
              </a:highlight>
            </a:endParaRPr>
          </a:p>
          <a:p>
            <a:pPr lvl="2"/>
            <a:endParaRPr lang="en-US" sz="2200" dirty="0">
              <a:highlight>
                <a:srgbClr val="00FFFF"/>
              </a:highlight>
            </a:endParaRPr>
          </a:p>
          <a:p>
            <a:pPr lvl="2"/>
            <a:endParaRPr lang="en-US" sz="2200" dirty="0"/>
          </a:p>
          <a:p>
            <a:pPr lvl="2"/>
            <a:endParaRPr lang="en-US" sz="22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9337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63E48E-C3AD-8EA3-D008-10784554B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65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67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68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69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70" name="Isosceles Triangle 69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654208-3496-363E-48FC-E486C9067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sz="4800" dirty="0"/>
              <a:t>What are your best sellers?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A1F6E-5B9B-2B36-FE9A-7C1EEE5E0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r>
              <a:rPr lang="en-US" sz="3600" dirty="0"/>
              <a:t>Get a sense of your market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/>
              <a:t>Start with small steps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/>
              <a:t>Input from family and friends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/>
              <a:t>Do a table at community event, pow wow, etc.</a:t>
            </a:r>
          </a:p>
          <a:p>
            <a:pPr lvl="3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8430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1BF71E-5FB8-7A67-2BE6-41DFA856C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D4C77D-BD28-85C7-7B1E-AFACA3C86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>
                <a:solidFill>
                  <a:schemeClr val="bg1"/>
                </a:solidFill>
              </a:rPr>
              <a:t>Discussion:  What are your best sellers?</a:t>
            </a:r>
            <a:br>
              <a:rPr lang="en-US" sz="3100">
                <a:solidFill>
                  <a:schemeClr val="bg1"/>
                </a:solidFill>
              </a:rPr>
            </a:br>
            <a:endParaRPr lang="en-US" sz="31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7638F-2094-F1E2-D6C1-AF55F9C52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pPr lvl="3"/>
            <a:endParaRPr lang="en-US">
              <a:solidFill>
                <a:schemeClr val="bg1"/>
              </a:solidFill>
            </a:endParaRPr>
          </a:p>
          <a:p>
            <a:pPr lvl="1"/>
            <a:r>
              <a:rPr lang="en-US">
                <a:solidFill>
                  <a:schemeClr val="bg1"/>
                </a:solidFill>
              </a:rPr>
              <a:t>What are some of your best sellers?</a:t>
            </a:r>
          </a:p>
          <a:p>
            <a:pPr lvl="2"/>
            <a:r>
              <a:rPr lang="en-US">
                <a:solidFill>
                  <a:schemeClr val="bg1"/>
                </a:solidFill>
              </a:rPr>
              <a:t>Why?</a:t>
            </a:r>
          </a:p>
          <a:p>
            <a:pPr lvl="2"/>
            <a:endParaRPr lang="en-US">
              <a:solidFill>
                <a:schemeClr val="bg1"/>
              </a:solidFill>
              <a:highlight>
                <a:srgbClr val="00FFFF"/>
              </a:highlight>
            </a:endParaRPr>
          </a:p>
          <a:p>
            <a:pPr lvl="2"/>
            <a:endParaRPr lang="en-US">
              <a:solidFill>
                <a:schemeClr val="bg1"/>
              </a:solidFill>
              <a:highlight>
                <a:srgbClr val="00FFFF"/>
              </a:highlight>
            </a:endParaRPr>
          </a:p>
          <a:p>
            <a:pPr lvl="2"/>
            <a:endParaRPr lang="en-US">
              <a:solidFill>
                <a:schemeClr val="bg1"/>
              </a:solidFill>
            </a:endParaRPr>
          </a:p>
          <a:p>
            <a:pPr lvl="2"/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7" name="Graphic 6" descr="Bitcoin">
            <a:extLst>
              <a:ext uri="{FF2B5EF4-FFF2-40B4-BE49-F238E27FC236}">
                <a16:creationId xmlns:a16="http://schemas.microsoft.com/office/drawing/2014/main" id="{D08592F5-6A42-5330-DB86-8BC088C5E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7616" y="972608"/>
            <a:ext cx="4900269" cy="4900269"/>
          </a:xfrm>
          <a:prstGeom prst="rect">
            <a:avLst/>
          </a:prstGeom>
        </p:spPr>
      </p:pic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210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753330-AB39-78D8-ED04-DEEE90E9C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8A8DA-F962-BEE4-CACA-5070D04FF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2" y="609600"/>
            <a:ext cx="6424440" cy="1320800"/>
          </a:xfrm>
        </p:spPr>
        <p:txBody>
          <a:bodyPr>
            <a:normAutofit/>
          </a:bodyPr>
          <a:lstStyle/>
          <a:p>
            <a:r>
              <a:rPr lang="en-US" dirty="0"/>
              <a:t>Pricing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 descr="White percentage symbol on red background">
            <a:extLst>
              <a:ext uri="{FF2B5EF4-FFF2-40B4-BE49-F238E27FC236}">
                <a16:creationId xmlns:a16="http://schemas.microsoft.com/office/drawing/2014/main" id="{4D1CE94E-FBED-C00F-58FE-2AFA952DCF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990" r="15437" b="1"/>
          <a:stretch/>
        </p:blipFill>
        <p:spPr>
          <a:xfrm>
            <a:off x="20" y="10"/>
            <a:ext cx="2734036" cy="6867719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6743CF-E74B-4A3C-A785-599069DB8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99B83-3C99-0CD6-71A1-9D2BF44A7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2" y="1895665"/>
            <a:ext cx="6424440" cy="3880773"/>
          </a:xfrm>
        </p:spPr>
        <p:txBody>
          <a:bodyPr>
            <a:normAutofit/>
          </a:bodyPr>
          <a:lstStyle/>
          <a:p>
            <a:pPr lvl="3"/>
            <a:endParaRPr lang="en-US" dirty="0"/>
          </a:p>
          <a:p>
            <a:pPr lvl="1"/>
            <a:r>
              <a:rPr lang="en-US" sz="2800" dirty="0"/>
              <a:t>How do you come up with a price for your product?</a:t>
            </a:r>
          </a:p>
          <a:p>
            <a:pPr lvl="2"/>
            <a:r>
              <a:rPr lang="en-US" sz="2800" dirty="0"/>
              <a:t>Notebook or spreadsheet to track inputs of material, time, overhead and profit</a:t>
            </a:r>
          </a:p>
          <a:p>
            <a:pPr lvl="2"/>
            <a:r>
              <a:rPr lang="en-US" sz="2800" dirty="0"/>
              <a:t>Observe your competition</a:t>
            </a:r>
          </a:p>
          <a:p>
            <a:pPr lvl="1"/>
            <a:endParaRPr lang="en-US" dirty="0"/>
          </a:p>
          <a:p>
            <a:pPr lvl="2"/>
            <a:endParaRPr lang="en-US" dirty="0">
              <a:highlight>
                <a:srgbClr val="00FFFF"/>
              </a:highlight>
            </a:endParaRPr>
          </a:p>
          <a:p>
            <a:pPr lvl="2"/>
            <a:endParaRPr lang="en-US" dirty="0">
              <a:highlight>
                <a:srgbClr val="00FFFF"/>
              </a:highlight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037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7140D-2CEE-28DC-EE8B-92BBBC382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EDC2D-D4E3-D2E6-A033-F0296B601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Pricing</a:t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E41EA5-7835-E1B5-1E50-4C7E6B0DB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3B9C82-89B7-892A-5532-893342CE2C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12" r="4141" b="1235"/>
          <a:stretch/>
        </p:blipFill>
        <p:spPr>
          <a:xfrm>
            <a:off x="3952874" y="538163"/>
            <a:ext cx="4270375" cy="571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45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579924-0BF9-0944-E3CA-4D1A2472E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9D668B-262C-4721-7553-2CCE817DD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Discussion: Pricing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2C87D-EB1E-99BC-44EF-B617DE694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>
                <a:solidFill>
                  <a:schemeClr val="bg1"/>
                </a:solidFill>
              </a:rPr>
              <a:t>Pricing your product right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Using the Cost Sheet as a guide do an estimate of your cost of product.</a:t>
            </a:r>
          </a:p>
          <a:p>
            <a:pPr lvl="2"/>
            <a:endParaRPr lang="en-US">
              <a:solidFill>
                <a:schemeClr val="bg1"/>
              </a:solidFill>
              <a:highlight>
                <a:srgbClr val="00FFFF"/>
              </a:highlight>
            </a:endParaRPr>
          </a:p>
          <a:p>
            <a:pPr lvl="2"/>
            <a:endParaRPr lang="en-US">
              <a:solidFill>
                <a:schemeClr val="bg1"/>
              </a:solidFill>
            </a:endParaRPr>
          </a:p>
          <a:p>
            <a:pPr lvl="2"/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7" name="Graphic 6" descr="Verified Brand">
            <a:extLst>
              <a:ext uri="{FF2B5EF4-FFF2-40B4-BE49-F238E27FC236}">
                <a16:creationId xmlns:a16="http://schemas.microsoft.com/office/drawing/2014/main" id="{542CE2A1-9553-46DD-8F4E-DD95B9A1EE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7616" y="972608"/>
            <a:ext cx="4900269" cy="4900269"/>
          </a:xfrm>
          <a:prstGeom prst="rect">
            <a:avLst/>
          </a:prstGeom>
        </p:spPr>
      </p:pic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924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7C238-AF5E-C6BC-AD65-E2BED26E7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7B4A9-0EDD-2D1F-53B6-92FD77513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Pricing</a:t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C68100-6A33-4093-E4D9-54E05D349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F371EB8-FF06-0ABC-F508-36DE1C760A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7406312"/>
              </p:ext>
            </p:extLst>
          </p:nvPr>
        </p:nvGraphicFramePr>
        <p:xfrm>
          <a:off x="3341915" y="1097115"/>
          <a:ext cx="4762274" cy="5388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844505" imgH="6614223" progId="Excel.Sheet.12">
                  <p:embed/>
                </p:oleObj>
              </mc:Choice>
              <mc:Fallback>
                <p:oleObj name="Worksheet" r:id="rId2" imgW="5844505" imgH="6614223" progId="Excel.Shee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3F371EB8-FF06-0ABC-F508-36DE1C760A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41915" y="1097115"/>
                        <a:ext cx="4762274" cy="53882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1984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3233CA-5C14-587B-E0C8-8FCE3A0EF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C7056-C8C0-9757-1CC3-67F33EE64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47" y="609600"/>
            <a:ext cx="6487955" cy="1320800"/>
          </a:xfrm>
        </p:spPr>
        <p:txBody>
          <a:bodyPr>
            <a:normAutofit/>
          </a:bodyPr>
          <a:lstStyle/>
          <a:p>
            <a:r>
              <a:rPr lang="en-US" dirty="0"/>
              <a:t>Selling Venues and Platforms</a:t>
            </a:r>
          </a:p>
        </p:txBody>
      </p:sp>
      <p:pic>
        <p:nvPicPr>
          <p:cNvPr id="11" name="Picture 10" descr="Abstract blurred background of department store">
            <a:extLst>
              <a:ext uri="{FF2B5EF4-FFF2-40B4-BE49-F238E27FC236}">
                <a16:creationId xmlns:a16="http://schemas.microsoft.com/office/drawing/2014/main" id="{8FF8788C-BC26-29EA-FDB9-B6BFD92998A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0773" r="42687" b="1"/>
          <a:stretch/>
        </p:blipFill>
        <p:spPr>
          <a:xfrm>
            <a:off x="20" y="10"/>
            <a:ext cx="2734036" cy="6876278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842596" y="6858000"/>
                </a:lnTo>
                <a:lnTo>
                  <a:pt x="0" y="1191846"/>
                </a:lnTo>
                <a:close/>
              </a:path>
            </a:pathLst>
          </a:custGeom>
        </p:spPr>
      </p:pic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18E5A25-92C5-4F27-8E26-0AAAB0CDC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119184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9D017-FEDE-FF34-1C92-2BFE2FEBE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6047" y="1648960"/>
            <a:ext cx="6487955" cy="3880773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en-US" sz="2200" dirty="0"/>
              <a:t>How are you going to reach your potential customers?</a:t>
            </a:r>
          </a:p>
          <a:p>
            <a:pPr lvl="1"/>
            <a:r>
              <a:rPr lang="en-US" sz="2200" dirty="0"/>
              <a:t>In-person direct to customer: craft fairs, pow wows, local markets</a:t>
            </a:r>
          </a:p>
          <a:p>
            <a:pPr lvl="1"/>
            <a:r>
              <a:rPr lang="en-US" sz="2200" dirty="0"/>
              <a:t>Thought intermediaries: galleries, stores, brokers</a:t>
            </a:r>
          </a:p>
          <a:p>
            <a:pPr lvl="2"/>
            <a:r>
              <a:rPr lang="en-US" sz="2200" dirty="0"/>
              <a:t>Wholesale </a:t>
            </a:r>
          </a:p>
          <a:p>
            <a:pPr lvl="2"/>
            <a:r>
              <a:rPr lang="en-US" sz="2200" dirty="0"/>
              <a:t>Retail – Consignment or set price</a:t>
            </a:r>
          </a:p>
          <a:p>
            <a:pPr lvl="1"/>
            <a:r>
              <a:rPr lang="en-US" sz="2200" dirty="0"/>
              <a:t>On-line marketplaces: Etsy, Facebook Market Place</a:t>
            </a:r>
          </a:p>
          <a:p>
            <a:pPr lvl="1"/>
            <a:r>
              <a:rPr lang="en-US" sz="2200" dirty="0"/>
              <a:t>Selling direct to customers maximizes your return</a:t>
            </a:r>
          </a:p>
          <a:p>
            <a:pPr lvl="2"/>
            <a:endParaRPr lang="en-US" sz="2200" dirty="0">
              <a:highlight>
                <a:srgbClr val="00FFFF"/>
              </a:highlight>
            </a:endParaRPr>
          </a:p>
          <a:p>
            <a:pPr lvl="2"/>
            <a:endParaRPr lang="en-US" dirty="0">
              <a:highlight>
                <a:srgbClr val="00FFFF"/>
              </a:highlight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6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E3079-96AB-A171-7680-20C0A1807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82D2D9-1C61-3461-E4FA-F2ED3A3BE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Discussion: Selling Venues and Platforms</a:t>
            </a:r>
          </a:p>
        </p:txBody>
      </p:sp>
      <p:pic>
        <p:nvPicPr>
          <p:cNvPr id="7" name="Graphic 6" descr="Kiosk">
            <a:extLst>
              <a:ext uri="{FF2B5EF4-FFF2-40B4-BE49-F238E27FC236}">
                <a16:creationId xmlns:a16="http://schemas.microsoft.com/office/drawing/2014/main" id="{EA63BBB9-A85E-822A-33CB-1957E865B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7251" y="1545062"/>
            <a:ext cx="3856774" cy="38567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E2FCE-C410-2492-8880-8F34475B4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pPr lvl="1"/>
            <a:r>
              <a:rPr lang="en-US" sz="2400" dirty="0">
                <a:solidFill>
                  <a:srgbClr val="FFFFFF"/>
                </a:solidFill>
              </a:rPr>
              <a:t>What avenues have you used for selling your work?</a:t>
            </a:r>
          </a:p>
        </p:txBody>
      </p:sp>
    </p:spTree>
    <p:extLst>
      <p:ext uri="{BB962C8B-B14F-4D97-AF65-F5344CB8AC3E}">
        <p14:creationId xmlns:p14="http://schemas.microsoft.com/office/powerpoint/2010/main" val="1140287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A95FC4-BD9D-E2C7-81F5-FFA151B6C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ain brush and palette">
            <a:extLst>
              <a:ext uri="{FF2B5EF4-FFF2-40B4-BE49-F238E27FC236}">
                <a16:creationId xmlns:a16="http://schemas.microsoft.com/office/drawing/2014/main" id="{73FA8838-DC68-4BFE-1110-D971C0F33A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891" b="-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A4E2BC-741F-149F-18F3-584803D49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en-US" dirty="0"/>
              <a:t>Storytelling Through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5F7E0-1082-91BB-754E-A2E1ED982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4362752" cy="388077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/>
              <a:t>Uniqueness of indigenous art</a:t>
            </a:r>
          </a:p>
          <a:p>
            <a:pPr lvl="1"/>
            <a:r>
              <a:rPr lang="en-US" sz="2000" dirty="0"/>
              <a:t>Incorporating Cultural Values: integrate traditional practices and stories into your work. In the spirit of reconciliation many customers want to know the story or significance about products.</a:t>
            </a:r>
          </a:p>
          <a:p>
            <a:pPr lvl="1"/>
            <a:endParaRPr lang="en-US" dirty="0"/>
          </a:p>
          <a:p>
            <a:pPr lvl="2"/>
            <a:endParaRPr lang="en-US" dirty="0">
              <a:highlight>
                <a:srgbClr val="00FFFF"/>
              </a:highlight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7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1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5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7936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A3530-447A-4043-CAFF-EBF08F9D5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E3CE-0059-D747-8FC7-1B5362DD6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Discussion: Storytelling Through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8012D-F9BB-4AFB-D5DF-F897CC791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9665"/>
            <a:ext cx="8596668" cy="456169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400" dirty="0"/>
              <a:t>Write or record the story behind your craft and discuss </a:t>
            </a:r>
            <a:r>
              <a:rPr lang="en-US" sz="2400"/>
              <a:t>how you </a:t>
            </a:r>
            <a:r>
              <a:rPr lang="en-US" sz="2400" dirty="0"/>
              <a:t>can use this in product descriptions, social media, or branding.</a:t>
            </a:r>
          </a:p>
          <a:p>
            <a:pPr lvl="1"/>
            <a:endParaRPr lang="en-US" sz="2400" dirty="0"/>
          </a:p>
          <a:p>
            <a:pPr lvl="2"/>
            <a:endParaRPr lang="en-US" sz="2200" dirty="0">
              <a:highlight>
                <a:srgbClr val="00FFFF"/>
              </a:highlight>
            </a:endParaRPr>
          </a:p>
          <a:p>
            <a:pPr lvl="2"/>
            <a:endParaRPr lang="en-US" sz="2200" dirty="0"/>
          </a:p>
          <a:p>
            <a:pPr lvl="2"/>
            <a:endParaRPr lang="en-US" sz="22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0563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67AE8-7BAD-4306-8471-C34AF2D8E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4B7F8-508A-4E66-9073-CC313FCB0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9665"/>
            <a:ext cx="8596668" cy="4561697"/>
          </a:xfrm>
        </p:spPr>
        <p:txBody>
          <a:bodyPr>
            <a:normAutofit/>
          </a:bodyPr>
          <a:lstStyle/>
          <a:p>
            <a:r>
              <a:rPr lang="en-US" sz="2400" dirty="0"/>
              <a:t>Introduction </a:t>
            </a:r>
          </a:p>
          <a:p>
            <a:r>
              <a:rPr lang="en-US" sz="2400" dirty="0"/>
              <a:t>Entrepreneurship</a:t>
            </a:r>
          </a:p>
          <a:p>
            <a:r>
              <a:rPr lang="en-US" sz="2400" dirty="0"/>
              <a:t>What are your best sellers?</a:t>
            </a:r>
          </a:p>
          <a:p>
            <a:r>
              <a:rPr lang="en-US" sz="2400" dirty="0"/>
              <a:t>Pricing</a:t>
            </a:r>
          </a:p>
          <a:p>
            <a:r>
              <a:rPr lang="en-US" sz="2400" dirty="0"/>
              <a:t>Selling venues and platforms</a:t>
            </a:r>
          </a:p>
          <a:p>
            <a:r>
              <a:rPr lang="en-US" sz="2400" dirty="0"/>
              <a:t>Storytelling through art</a:t>
            </a:r>
          </a:p>
          <a:p>
            <a:r>
              <a:rPr lang="en-US" sz="2400" dirty="0"/>
              <a:t>Questions and Wrap-up </a:t>
            </a:r>
          </a:p>
          <a:p>
            <a:pPr lvl="3"/>
            <a:endParaRPr lang="en-US" sz="2000" dirty="0"/>
          </a:p>
          <a:p>
            <a:pPr lvl="2"/>
            <a:endParaRPr lang="en-US" sz="22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64045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6" name="Picture 5" descr="Question marks in a line and one question mark is lit">
            <a:extLst>
              <a:ext uri="{FF2B5EF4-FFF2-40B4-BE49-F238E27FC236}">
                <a16:creationId xmlns:a16="http://schemas.microsoft.com/office/drawing/2014/main" id="{2DD975F2-0D60-9EA6-33B5-EAF863BEBF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891" b="-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FF18DB-A400-1C4F-1D80-005B13CD0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67" y="1678666"/>
            <a:ext cx="4088190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/>
              <a:t>Questions?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701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18DB-A400-1C4F-1D80-005B13CD0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Contact Information</a:t>
            </a:r>
          </a:p>
        </p:txBody>
      </p:sp>
      <p:graphicFrame>
        <p:nvGraphicFramePr>
          <p:cNvPr id="35" name="Content Placeholder 3">
            <a:extLst>
              <a:ext uri="{FF2B5EF4-FFF2-40B4-BE49-F238E27FC236}">
                <a16:creationId xmlns:a16="http://schemas.microsoft.com/office/drawing/2014/main" id="{2C26C796-0A40-3F0E-336E-AC07D667F5E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183335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16088</TotalTime>
  <Words>630</Words>
  <Application>Microsoft Office PowerPoint</Application>
  <PresentationFormat>Widescreen</PresentationFormat>
  <Paragraphs>132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Aptos</vt:lpstr>
      <vt:lpstr>Arial</vt:lpstr>
      <vt:lpstr>Trebuchet MS</vt:lpstr>
      <vt:lpstr>Wingdings</vt:lpstr>
      <vt:lpstr>Wingdings 3</vt:lpstr>
      <vt:lpstr>Facet</vt:lpstr>
      <vt:lpstr>Worksheet</vt:lpstr>
      <vt:lpstr> Community Connections:   Building local partnerships for aspiring entrepreneur artisans</vt:lpstr>
      <vt:lpstr> Land Acknowledgement</vt:lpstr>
      <vt:lpstr>Today’s Objective </vt:lpstr>
      <vt:lpstr>  ACFN is collaborating with Catalyste+ on this virtual workshop series   </vt:lpstr>
      <vt:lpstr>Outline </vt:lpstr>
      <vt:lpstr>Introduction  </vt:lpstr>
      <vt:lpstr>Julia Ewing </vt:lpstr>
      <vt:lpstr>Interactive Session </vt:lpstr>
      <vt:lpstr>Entrepreneurship  </vt:lpstr>
      <vt:lpstr>Discussion: Why do I want to start a business?  </vt:lpstr>
      <vt:lpstr>Entrepreneurship </vt:lpstr>
      <vt:lpstr>What are your best sellers?</vt:lpstr>
      <vt:lpstr>Discussion:  What are your best sellers? </vt:lpstr>
      <vt:lpstr>Pricing </vt:lpstr>
      <vt:lpstr>Pricing </vt:lpstr>
      <vt:lpstr>Discussion: Pricing</vt:lpstr>
      <vt:lpstr>Pricing </vt:lpstr>
      <vt:lpstr>Selling Venues and Platforms</vt:lpstr>
      <vt:lpstr>Discussion: Selling Venues and Platforms</vt:lpstr>
      <vt:lpstr>Storytelling Through Art</vt:lpstr>
      <vt:lpstr>Discussion: Storytelling Through Art</vt:lpstr>
      <vt:lpstr>Summary </vt:lpstr>
      <vt:lpstr>Questions? 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Successful Grant Writing</dc:title>
  <dc:creator>Ewing, Julia</dc:creator>
  <cp:lastModifiedBy>Julia Ewing</cp:lastModifiedBy>
  <cp:revision>144</cp:revision>
  <dcterms:created xsi:type="dcterms:W3CDTF">2021-09-27T19:59:38Z</dcterms:created>
  <dcterms:modified xsi:type="dcterms:W3CDTF">2025-03-29T22:34:45Z</dcterms:modified>
</cp:coreProperties>
</file>